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47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74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1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2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46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83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9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7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71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6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09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906451-3665-4F09-88C3-7BD776F2943E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02BADB-6D88-4A5C-950A-A863EAA26D9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30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652" y="2155238"/>
            <a:ext cx="7504697" cy="976313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Genocide by inference: </a:t>
            </a:r>
            <a:endParaRPr lang="en-GB" sz="45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306" y="4479650"/>
            <a:ext cx="7005387" cy="193457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700" cap="none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An analysis of the inferred intention for genocide in the </a:t>
            </a:r>
            <a:r>
              <a:rPr lang="en-US" sz="2700" cap="none" dirty="0" err="1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Karadžić</a:t>
            </a:r>
            <a:r>
              <a:rPr lang="en-US" sz="2700" cap="none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trial judgement, currently pending on appeal</a:t>
            </a:r>
            <a:endParaRPr lang="en-GB" sz="2700" cap="none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7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621" y="2374149"/>
            <a:ext cx="7332044" cy="22011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	“Genocide is one of the worst crimes known to humankind, 	and its gravity is reflected in the </a:t>
            </a:r>
            <a:r>
              <a:rPr lang="en-US" sz="1800" dirty="0" err="1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stringest</a:t>
            </a:r>
            <a:r>
              <a:rPr lang="en-US" sz="18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requirement of 	specific 	intent. Convictions for genocide can be entered only 	when they have been unequivocally established.”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i="1" dirty="0" err="1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Krstić</a:t>
            </a:r>
            <a:r>
              <a:rPr lang="en-US" sz="1800" i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Appeal Judgement, IT-98-33-A, 19 April 2004, para. 134.</a:t>
            </a:r>
            <a:endParaRPr lang="en-GB" sz="18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62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277" y="4691759"/>
            <a:ext cx="45692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en-GB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2241551"/>
            <a:ext cx="4010978" cy="2401887"/>
          </a:xfrm>
        </p:spPr>
        <p:txBody>
          <a:bodyPr>
            <a:normAutofit lnSpcReduction="10000"/>
          </a:bodyPr>
          <a:lstStyle/>
          <a:p>
            <a:r>
              <a:rPr lang="en-US" sz="2100" b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Deronjić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: </a:t>
            </a:r>
            <a:r>
              <a:rPr lang="en-US" sz="21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there are 2000, and more are expected during the night</a:t>
            </a:r>
            <a:r>
              <a:rPr lang="en-US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76687" y="2241551"/>
            <a:ext cx="4390073" cy="3017520"/>
          </a:xfrm>
        </p:spPr>
        <p:txBody>
          <a:bodyPr>
            <a:normAutofit lnSpcReduction="10000"/>
          </a:bodyPr>
          <a:lstStyle/>
          <a:p>
            <a:endParaRPr lang="en-US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Karadžić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: </a:t>
            </a:r>
            <a:r>
              <a:rPr lang="en-US" sz="2100" i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all the goods must be placed inside the warehouses before twelve tomorrow… not in the warehouses over there, but somewhere else.</a:t>
            </a:r>
            <a:endParaRPr lang="en-GB" sz="21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26" y="2601925"/>
            <a:ext cx="2874487" cy="191440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937" y="2601925"/>
            <a:ext cx="2894656" cy="1929771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110" y="2550916"/>
            <a:ext cx="2698789" cy="19734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0251" y="1653875"/>
            <a:ext cx="1561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Deronjić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en-GB" sz="21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2785" y="1653875"/>
            <a:ext cx="12584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Beara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en-GB" sz="21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1630" y="1653875"/>
            <a:ext cx="3302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Karadžić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said “</a:t>
            </a:r>
            <a:r>
              <a:rPr lang="en-US" sz="21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Zvornik</a:t>
            </a:r>
            <a:r>
              <a:rPr lang="en-US" sz="21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” </a:t>
            </a:r>
            <a:endParaRPr lang="en-GB" sz="21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468" y="1475240"/>
            <a:ext cx="5835064" cy="3890042"/>
          </a:xfrm>
        </p:spPr>
      </p:pic>
    </p:spTree>
    <p:extLst>
      <p:ext uri="{BB962C8B-B14F-4D97-AF65-F5344CB8AC3E}">
        <p14:creationId xmlns:p14="http://schemas.microsoft.com/office/powerpoint/2010/main" val="61879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652" y="2155238"/>
            <a:ext cx="7504697" cy="976313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Genocide by inference: </a:t>
            </a:r>
            <a:endParaRPr lang="en-GB" sz="45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306" y="4479650"/>
            <a:ext cx="7005387" cy="193457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700" cap="none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An analysis of the inferred intention for genocide in the </a:t>
            </a:r>
            <a:r>
              <a:rPr lang="en-US" sz="2700" cap="none" dirty="0" err="1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Karadžić</a:t>
            </a:r>
            <a:r>
              <a:rPr lang="en-US" sz="2700" cap="none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trial judgement, currently pending on appeal</a:t>
            </a:r>
            <a:endParaRPr lang="en-GB" sz="2700" cap="none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8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692" y="2355850"/>
            <a:ext cx="7978140" cy="301752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Karadžić</a:t>
            </a:r>
            <a:r>
              <a:rPr 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Appeal Brief, 5 December 2016, Grounds 40-41. </a:t>
            </a:r>
            <a:endParaRPr lang="en-GB" sz="24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 </a:t>
            </a:r>
            <a:endParaRPr lang="en-GB" sz="24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Prosecution’s Response to </a:t>
            </a:r>
            <a:r>
              <a:rPr lang="en-US" sz="2400" dirty="0" err="1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Karadžić’s</a:t>
            </a:r>
            <a:r>
              <a:rPr 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Appeal Brief, 15 March 2017, at paras. 446-455. </a:t>
            </a:r>
            <a:endParaRPr lang="en-GB" sz="24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Karadžić</a:t>
            </a:r>
            <a:r>
              <a:rPr lang="en-US" sz="24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Trial Judgement, para. 5798 onwards</a:t>
            </a:r>
            <a:endParaRPr lang="en-GB" sz="24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749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</TotalTime>
  <Words>104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Palatino Linotype</vt:lpstr>
      <vt:lpstr>Times New Roman</vt:lpstr>
      <vt:lpstr>Wingdings</vt:lpstr>
      <vt:lpstr>Retrospect</vt:lpstr>
      <vt:lpstr>Genocide by inference: </vt:lpstr>
      <vt:lpstr>PowerPoint Presentation</vt:lpstr>
      <vt:lpstr>PowerPoint Presentation</vt:lpstr>
      <vt:lpstr>PowerPoint Presentation</vt:lpstr>
      <vt:lpstr>PowerPoint Presentation</vt:lpstr>
      <vt:lpstr>Genocide by inference: </vt:lpstr>
      <vt:lpstr>PowerPoint Presentation</vt:lpstr>
    </vt:vector>
  </TitlesOfParts>
  <Company>SITF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Genocide by inference:</dc:title>
  <dc:creator>Mari PILVIO</dc:creator>
  <cp:lastModifiedBy>ADC-ICTY</cp:lastModifiedBy>
  <cp:revision>16</cp:revision>
  <dcterms:created xsi:type="dcterms:W3CDTF">2017-12-07T16:04:44Z</dcterms:created>
  <dcterms:modified xsi:type="dcterms:W3CDTF">2017-12-09T12:04:26Z</dcterms:modified>
</cp:coreProperties>
</file>