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1"/>
    <p:sldMasterId id="2147483684" r:id="rId2"/>
  </p:sldMasterIdLst>
  <p:notesMasterIdLst>
    <p:notesMasterId r:id="rId21"/>
  </p:notesMasterIdLst>
  <p:handoutMasterIdLst>
    <p:handoutMasterId r:id="rId22"/>
  </p:handoutMasterIdLst>
  <p:sldIdLst>
    <p:sldId id="352" r:id="rId3"/>
    <p:sldId id="365" r:id="rId4"/>
    <p:sldId id="382" r:id="rId5"/>
    <p:sldId id="370" r:id="rId6"/>
    <p:sldId id="372" r:id="rId7"/>
    <p:sldId id="373" r:id="rId8"/>
    <p:sldId id="374" r:id="rId9"/>
    <p:sldId id="375" r:id="rId10"/>
    <p:sldId id="376" r:id="rId11"/>
    <p:sldId id="377" r:id="rId12"/>
    <p:sldId id="378" r:id="rId13"/>
    <p:sldId id="379" r:id="rId14"/>
    <p:sldId id="381" r:id="rId15"/>
    <p:sldId id="383" r:id="rId16"/>
    <p:sldId id="384" r:id="rId17"/>
    <p:sldId id="387" r:id="rId18"/>
    <p:sldId id="386" r:id="rId19"/>
    <p:sldId id="385"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00"/>
    <a:srgbClr val="003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06" autoAdjust="0"/>
    <p:restoredTop sz="86356"/>
  </p:normalViewPr>
  <p:slideViewPr>
    <p:cSldViewPr snapToGrid="0" snapToObjects="1">
      <p:cViewPr varScale="1">
        <p:scale>
          <a:sx n="62" d="100"/>
          <a:sy n="62" d="100"/>
        </p:scale>
        <p:origin x="990" y="66"/>
      </p:cViewPr>
      <p:guideLst>
        <p:guide orient="horz" pos="2160"/>
        <p:guide pos="3840"/>
      </p:guideLst>
    </p:cSldViewPr>
  </p:slideViewPr>
  <p:outlineViewPr>
    <p:cViewPr>
      <p:scale>
        <a:sx n="33" d="100"/>
        <a:sy n="33" d="100"/>
      </p:scale>
      <p:origin x="0" y="35056"/>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58" d="100"/>
          <a:sy n="158" d="100"/>
        </p:scale>
        <p:origin x="5424"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504000" y="360000"/>
            <a:ext cx="2700000" cy="360000"/>
          </a:xfrm>
          <a:prstGeom prst="rect">
            <a:avLst/>
          </a:prstGeom>
        </p:spPr>
        <p:txBody>
          <a:bodyPr vert="horz" lIns="90000" tIns="45720" rIns="91440" bIns="45720" rtlCol="0"/>
          <a:lstStyle>
            <a:lvl1pPr algn="l">
              <a:defRPr sz="1200"/>
            </a:lvl1pPr>
          </a:lstStyle>
          <a:p>
            <a:r>
              <a:rPr lang="nl-NL" dirty="0">
                <a:solidFill>
                  <a:srgbClr val="FF5000"/>
                </a:solidFill>
                <a:latin typeface="Verdana" charset="0"/>
                <a:ea typeface="Verdana" charset="0"/>
                <a:cs typeface="Verdana" charset="0"/>
              </a:rPr>
              <a:t>Kop</a:t>
            </a:r>
          </a:p>
        </p:txBody>
      </p:sp>
      <p:sp>
        <p:nvSpPr>
          <p:cNvPr id="3" name="Tijdelijke aanduiding voor datum 2"/>
          <p:cNvSpPr>
            <a:spLocks noGrp="1"/>
          </p:cNvSpPr>
          <p:nvPr>
            <p:ph type="dt" sz="quarter" idx="1"/>
          </p:nvPr>
        </p:nvSpPr>
        <p:spPr>
          <a:xfrm>
            <a:off x="3601800" y="360000"/>
            <a:ext cx="2700000" cy="360000"/>
          </a:xfrm>
          <a:prstGeom prst="rect">
            <a:avLst/>
          </a:prstGeom>
        </p:spPr>
        <p:txBody>
          <a:bodyPr vert="horz" lIns="90000" tIns="45720" rIns="91440" bIns="45720" rtlCol="0" anchor="ctr" anchorCtr="0"/>
          <a:lstStyle>
            <a:lvl1pPr algn="r">
              <a:defRPr sz="1200"/>
            </a:lvl1pPr>
          </a:lstStyle>
          <a:p>
            <a:fld id="{072AC3CF-2576-470B-9A0D-94BEC9BC376E}" type="datetime1">
              <a:rPr lang="nl-BE" smtClean="0">
                <a:solidFill>
                  <a:srgbClr val="FF5000"/>
                </a:solidFill>
              </a:rPr>
              <a:t>9/12/2017</a:t>
            </a:fld>
            <a:endParaRPr lang="nl-NL" dirty="0">
              <a:solidFill>
                <a:srgbClr val="FF5000"/>
              </a:solidFill>
            </a:endParaRPr>
          </a:p>
        </p:txBody>
      </p:sp>
      <p:sp>
        <p:nvSpPr>
          <p:cNvPr id="4" name="Tijdelijke aanduiding voor voettekst 3"/>
          <p:cNvSpPr>
            <a:spLocks noGrp="1"/>
          </p:cNvSpPr>
          <p:nvPr>
            <p:ph type="ftr" sz="quarter" idx="2"/>
          </p:nvPr>
        </p:nvSpPr>
        <p:spPr>
          <a:xfrm>
            <a:off x="504000" y="8508775"/>
            <a:ext cx="2971800" cy="360000"/>
          </a:xfrm>
          <a:prstGeom prst="rect">
            <a:avLst/>
          </a:prstGeom>
        </p:spPr>
        <p:txBody>
          <a:bodyPr vert="horz" lIns="91440" tIns="45720" rIns="91440" bIns="45720" rtlCol="0" anchor="ctr" anchorCtr="0"/>
          <a:lstStyle>
            <a:lvl1pPr algn="l">
              <a:defRPr sz="1200"/>
            </a:lvl1pPr>
          </a:lstStyle>
          <a:p>
            <a:r>
              <a:rPr lang="nl-NL" dirty="0">
                <a:solidFill>
                  <a:srgbClr val="0033A0"/>
                </a:solidFill>
                <a:latin typeface="Verdana" charset="0"/>
                <a:ea typeface="Verdana" charset="0"/>
                <a:cs typeface="Verdana" charset="0"/>
              </a:rPr>
              <a:t>Voet</a:t>
            </a:r>
          </a:p>
        </p:txBody>
      </p:sp>
      <p:sp>
        <p:nvSpPr>
          <p:cNvPr id="5" name="Tijdelijke aanduiding voor dianummer 4"/>
          <p:cNvSpPr>
            <a:spLocks noGrp="1"/>
          </p:cNvSpPr>
          <p:nvPr>
            <p:ph type="sldNum" sz="quarter" idx="3"/>
          </p:nvPr>
        </p:nvSpPr>
        <p:spPr>
          <a:xfrm>
            <a:off x="3601800" y="8506800"/>
            <a:ext cx="2700000" cy="360000"/>
          </a:xfrm>
          <a:prstGeom prst="rect">
            <a:avLst/>
          </a:prstGeom>
        </p:spPr>
        <p:txBody>
          <a:bodyPr vert="horz" lIns="91440" tIns="45720" rIns="91440" bIns="45720" rtlCol="0" anchor="ctr" anchorCtr="0"/>
          <a:lstStyle>
            <a:lvl1pPr algn="r">
              <a:defRPr sz="1200"/>
            </a:lvl1pPr>
          </a:lstStyle>
          <a:p>
            <a:fld id="{B2B4E666-D715-AD48-99EC-80D1C3222789}" type="slidenum">
              <a:rPr lang="nl-NL" smtClean="0">
                <a:solidFill>
                  <a:srgbClr val="0033A0"/>
                </a:solidFill>
              </a:rPr>
              <a:t>‹#›</a:t>
            </a:fld>
            <a:endParaRPr lang="nl-NL" dirty="0">
              <a:solidFill>
                <a:srgbClr val="0033A0"/>
              </a:solidFill>
            </a:endParaRPr>
          </a:p>
        </p:txBody>
      </p:sp>
    </p:spTree>
    <p:extLst>
      <p:ext uri="{BB962C8B-B14F-4D97-AF65-F5344CB8AC3E}">
        <p14:creationId xmlns:p14="http://schemas.microsoft.com/office/powerpoint/2010/main" val="13786396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684000" y="540000"/>
            <a:ext cx="2700000" cy="360000"/>
          </a:xfrm>
          <a:prstGeom prst="rect">
            <a:avLst/>
          </a:prstGeom>
          <a:solidFill>
            <a:srgbClr val="0033A0"/>
          </a:solidFill>
        </p:spPr>
        <p:txBody>
          <a:bodyPr vert="horz" lIns="90000" tIns="45720" rIns="91440" bIns="45720" rtlCol="0" anchor="ctr" anchorCtr="0"/>
          <a:lstStyle>
            <a:lvl1pPr algn="l">
              <a:defRPr sz="1200">
                <a:solidFill>
                  <a:schemeClr val="bg1"/>
                </a:solidFill>
                <a:latin typeface="Verdana" charset="0"/>
                <a:ea typeface="Verdana" charset="0"/>
                <a:cs typeface="Verdana" charset="0"/>
              </a:defRPr>
            </a:lvl1pPr>
          </a:lstStyle>
          <a:p>
            <a:r>
              <a:rPr lang="nl-NL"/>
              <a:t>Kop</a:t>
            </a:r>
          </a:p>
        </p:txBody>
      </p:sp>
      <p:sp>
        <p:nvSpPr>
          <p:cNvPr id="3" name="Tijdelijke aanduiding voor datum 2"/>
          <p:cNvSpPr>
            <a:spLocks noGrp="1"/>
          </p:cNvSpPr>
          <p:nvPr>
            <p:ph type="dt" idx="1"/>
          </p:nvPr>
        </p:nvSpPr>
        <p:spPr>
          <a:xfrm>
            <a:off x="3537000" y="540000"/>
            <a:ext cx="2700000" cy="360000"/>
          </a:xfrm>
          <a:prstGeom prst="rect">
            <a:avLst/>
          </a:prstGeom>
        </p:spPr>
        <p:txBody>
          <a:bodyPr vert="horz" lIns="90000" tIns="45720" rIns="91440" bIns="45720" rtlCol="0" anchor="ctr" anchorCtr="0"/>
          <a:lstStyle>
            <a:lvl1pPr algn="r">
              <a:defRPr sz="900">
                <a:solidFill>
                  <a:srgbClr val="0033A0"/>
                </a:solidFill>
                <a:latin typeface="Verdana" charset="0"/>
                <a:ea typeface="Verdana" charset="0"/>
                <a:cs typeface="Verdana" charset="0"/>
              </a:defRPr>
            </a:lvl1pPr>
          </a:lstStyle>
          <a:p>
            <a:fld id="{8C9C9D5E-1E5A-447B-9D6F-7E9AF97B88A9}" type="datetime1">
              <a:rPr lang="nl-BE" smtClean="0"/>
              <a:t>9/12/2017</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720000" y="8280000"/>
            <a:ext cx="2700000" cy="360000"/>
          </a:xfrm>
          <a:prstGeom prst="rect">
            <a:avLst/>
          </a:prstGeom>
        </p:spPr>
        <p:txBody>
          <a:bodyPr vert="horz" lIns="90000" tIns="45720" rIns="91440" bIns="45720" rtlCol="0" anchor="ctr" anchorCtr="0"/>
          <a:lstStyle>
            <a:lvl1pPr algn="l">
              <a:defRPr sz="1000">
                <a:solidFill>
                  <a:srgbClr val="FF5000"/>
                </a:solidFill>
                <a:latin typeface="Verdana" charset="0"/>
                <a:ea typeface="Verdana" charset="0"/>
                <a:cs typeface="Verdana" charset="0"/>
              </a:defRPr>
            </a:lvl1pPr>
          </a:lstStyle>
          <a:p>
            <a:r>
              <a:rPr lang="nl-NL" dirty="0"/>
              <a:t>Voet</a:t>
            </a:r>
          </a:p>
        </p:txBody>
      </p:sp>
      <p:sp>
        <p:nvSpPr>
          <p:cNvPr id="7" name="Tijdelijke aanduiding voor dianummer 6"/>
          <p:cNvSpPr>
            <a:spLocks noGrp="1"/>
          </p:cNvSpPr>
          <p:nvPr>
            <p:ph type="sldNum" sz="quarter" idx="5"/>
          </p:nvPr>
        </p:nvSpPr>
        <p:spPr>
          <a:xfrm>
            <a:off x="3537000" y="8280000"/>
            <a:ext cx="2700000" cy="360000"/>
          </a:xfrm>
          <a:prstGeom prst="rect">
            <a:avLst/>
          </a:prstGeom>
        </p:spPr>
        <p:txBody>
          <a:bodyPr vert="horz" lIns="90000" tIns="45720" rIns="91440" bIns="45720" rtlCol="0" anchor="ctr" anchorCtr="0"/>
          <a:lstStyle>
            <a:lvl1pPr algn="r">
              <a:defRPr sz="900">
                <a:solidFill>
                  <a:srgbClr val="FF5000"/>
                </a:solidFill>
                <a:latin typeface="Verdana" charset="0"/>
                <a:ea typeface="Verdana" charset="0"/>
                <a:cs typeface="Verdana" charset="0"/>
              </a:defRPr>
            </a:lvl1pPr>
          </a:lstStyle>
          <a:p>
            <a:fld id="{9FDDC29C-F309-0C44-B1DF-48E28FDE6E46}" type="slidenum">
              <a:rPr lang="nl-NL" smtClean="0"/>
              <a:pPr/>
              <a:t>‹#›</a:t>
            </a:fld>
            <a:endParaRPr lang="nl-NL"/>
          </a:p>
        </p:txBody>
      </p:sp>
    </p:spTree>
    <p:extLst>
      <p:ext uri="{BB962C8B-B14F-4D97-AF65-F5344CB8AC3E}">
        <p14:creationId xmlns:p14="http://schemas.microsoft.com/office/powerpoint/2010/main" val="134768988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a:t>
            </a:fld>
            <a:endParaRPr lang="nl-NL"/>
          </a:p>
        </p:txBody>
      </p:sp>
    </p:spTree>
    <p:extLst>
      <p:ext uri="{BB962C8B-B14F-4D97-AF65-F5344CB8AC3E}">
        <p14:creationId xmlns:p14="http://schemas.microsoft.com/office/powerpoint/2010/main" val="795038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10</a:t>
            </a:fld>
            <a:endParaRPr lang="nl-NL"/>
          </a:p>
        </p:txBody>
      </p:sp>
    </p:spTree>
    <p:extLst>
      <p:ext uri="{BB962C8B-B14F-4D97-AF65-F5344CB8AC3E}">
        <p14:creationId xmlns:p14="http://schemas.microsoft.com/office/powerpoint/2010/main" val="36350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11</a:t>
            </a:fld>
            <a:endParaRPr lang="nl-NL"/>
          </a:p>
        </p:txBody>
      </p:sp>
    </p:spTree>
    <p:extLst>
      <p:ext uri="{BB962C8B-B14F-4D97-AF65-F5344CB8AC3E}">
        <p14:creationId xmlns:p14="http://schemas.microsoft.com/office/powerpoint/2010/main" val="622245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12</a:t>
            </a:fld>
            <a:endParaRPr lang="nl-NL"/>
          </a:p>
        </p:txBody>
      </p:sp>
    </p:spTree>
    <p:extLst>
      <p:ext uri="{BB962C8B-B14F-4D97-AF65-F5344CB8AC3E}">
        <p14:creationId xmlns:p14="http://schemas.microsoft.com/office/powerpoint/2010/main" val="1182407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13</a:t>
            </a:fld>
            <a:endParaRPr lang="nl-NL"/>
          </a:p>
        </p:txBody>
      </p:sp>
    </p:spTree>
    <p:extLst>
      <p:ext uri="{BB962C8B-B14F-4D97-AF65-F5344CB8AC3E}">
        <p14:creationId xmlns:p14="http://schemas.microsoft.com/office/powerpoint/2010/main" val="49772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14</a:t>
            </a:fld>
            <a:endParaRPr lang="nl-NL"/>
          </a:p>
        </p:txBody>
      </p:sp>
    </p:spTree>
    <p:extLst>
      <p:ext uri="{BB962C8B-B14F-4D97-AF65-F5344CB8AC3E}">
        <p14:creationId xmlns:p14="http://schemas.microsoft.com/office/powerpoint/2010/main" val="194240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15</a:t>
            </a:fld>
            <a:endParaRPr lang="nl-NL"/>
          </a:p>
        </p:txBody>
      </p:sp>
    </p:spTree>
    <p:extLst>
      <p:ext uri="{BB962C8B-B14F-4D97-AF65-F5344CB8AC3E}">
        <p14:creationId xmlns:p14="http://schemas.microsoft.com/office/powerpoint/2010/main" val="825489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16</a:t>
            </a:fld>
            <a:endParaRPr lang="nl-NL"/>
          </a:p>
        </p:txBody>
      </p:sp>
    </p:spTree>
    <p:extLst>
      <p:ext uri="{BB962C8B-B14F-4D97-AF65-F5344CB8AC3E}">
        <p14:creationId xmlns:p14="http://schemas.microsoft.com/office/powerpoint/2010/main" val="166738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17</a:t>
            </a:fld>
            <a:endParaRPr lang="nl-NL"/>
          </a:p>
        </p:txBody>
      </p:sp>
    </p:spTree>
    <p:extLst>
      <p:ext uri="{BB962C8B-B14F-4D97-AF65-F5344CB8AC3E}">
        <p14:creationId xmlns:p14="http://schemas.microsoft.com/office/powerpoint/2010/main" val="211842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2</a:t>
            </a:fld>
            <a:endParaRPr lang="nl-NL"/>
          </a:p>
        </p:txBody>
      </p:sp>
    </p:spTree>
    <p:extLst>
      <p:ext uri="{BB962C8B-B14F-4D97-AF65-F5344CB8AC3E}">
        <p14:creationId xmlns:p14="http://schemas.microsoft.com/office/powerpoint/2010/main" val="2068739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3</a:t>
            </a:fld>
            <a:endParaRPr lang="nl-NL"/>
          </a:p>
        </p:txBody>
      </p:sp>
    </p:spTree>
    <p:extLst>
      <p:ext uri="{BB962C8B-B14F-4D97-AF65-F5344CB8AC3E}">
        <p14:creationId xmlns:p14="http://schemas.microsoft.com/office/powerpoint/2010/main" val="1048640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4</a:t>
            </a:fld>
            <a:endParaRPr lang="nl-NL"/>
          </a:p>
        </p:txBody>
      </p:sp>
    </p:spTree>
    <p:extLst>
      <p:ext uri="{BB962C8B-B14F-4D97-AF65-F5344CB8AC3E}">
        <p14:creationId xmlns:p14="http://schemas.microsoft.com/office/powerpoint/2010/main" val="589589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5</a:t>
            </a:fld>
            <a:endParaRPr lang="nl-NL"/>
          </a:p>
        </p:txBody>
      </p:sp>
    </p:spTree>
    <p:extLst>
      <p:ext uri="{BB962C8B-B14F-4D97-AF65-F5344CB8AC3E}">
        <p14:creationId xmlns:p14="http://schemas.microsoft.com/office/powerpoint/2010/main" val="250283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6</a:t>
            </a:fld>
            <a:endParaRPr lang="nl-NL"/>
          </a:p>
        </p:txBody>
      </p:sp>
    </p:spTree>
    <p:extLst>
      <p:ext uri="{BB962C8B-B14F-4D97-AF65-F5344CB8AC3E}">
        <p14:creationId xmlns:p14="http://schemas.microsoft.com/office/powerpoint/2010/main" val="633947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7</a:t>
            </a:fld>
            <a:endParaRPr lang="nl-NL"/>
          </a:p>
        </p:txBody>
      </p:sp>
    </p:spTree>
    <p:extLst>
      <p:ext uri="{BB962C8B-B14F-4D97-AF65-F5344CB8AC3E}">
        <p14:creationId xmlns:p14="http://schemas.microsoft.com/office/powerpoint/2010/main" val="1420761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8</a:t>
            </a:fld>
            <a:endParaRPr lang="nl-NL"/>
          </a:p>
        </p:txBody>
      </p:sp>
    </p:spTree>
    <p:extLst>
      <p:ext uri="{BB962C8B-B14F-4D97-AF65-F5344CB8AC3E}">
        <p14:creationId xmlns:p14="http://schemas.microsoft.com/office/powerpoint/2010/main" val="836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nl-NL"/>
              <a:t>Kop</a:t>
            </a:r>
          </a:p>
        </p:txBody>
      </p:sp>
      <p:sp>
        <p:nvSpPr>
          <p:cNvPr id="6" name="Footer Placeholder 5"/>
          <p:cNvSpPr>
            <a:spLocks noGrp="1"/>
          </p:cNvSpPr>
          <p:nvPr>
            <p:ph type="ftr" sz="quarter" idx="12"/>
          </p:nvPr>
        </p:nvSpPr>
        <p:spPr/>
        <p:txBody>
          <a:bodyPr/>
          <a:lstStyle/>
          <a:p>
            <a:r>
              <a:rPr lang="nl-NL"/>
              <a:t>Voet</a:t>
            </a:r>
            <a:endParaRPr lang="nl-NL" dirty="0"/>
          </a:p>
        </p:txBody>
      </p:sp>
      <p:sp>
        <p:nvSpPr>
          <p:cNvPr id="7" name="Slide Number Placeholder 6"/>
          <p:cNvSpPr>
            <a:spLocks noGrp="1"/>
          </p:cNvSpPr>
          <p:nvPr>
            <p:ph type="sldNum" sz="quarter" idx="13"/>
          </p:nvPr>
        </p:nvSpPr>
        <p:spPr/>
        <p:txBody>
          <a:bodyPr/>
          <a:lstStyle/>
          <a:p>
            <a:fld id="{9FDDC29C-F309-0C44-B1DF-48E28FDE6E46}" type="slidenum">
              <a:rPr lang="nl-NL" smtClean="0"/>
              <a:pPr/>
              <a:t>9</a:t>
            </a:fld>
            <a:endParaRPr lang="nl-NL"/>
          </a:p>
        </p:txBody>
      </p:sp>
    </p:spTree>
    <p:extLst>
      <p:ext uri="{BB962C8B-B14F-4D97-AF65-F5344CB8AC3E}">
        <p14:creationId xmlns:p14="http://schemas.microsoft.com/office/powerpoint/2010/main" val="186892255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ctr" anchorCtr="0"/>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Achtergrondafbeeldings</a:t>
            </a:r>
            <a:r>
              <a:rPr lang="nl-NL" dirty="0"/>
              <a:t>-kader</a:t>
            </a:r>
          </a:p>
        </p:txBody>
      </p:sp>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pic>
        <p:nvPicPr>
          <p:cNvPr id="10" name="Afbeelding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
        <p:nvSpPr>
          <p:cNvPr id="4" name="Titel 3"/>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111601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0" y="0"/>
            <a:ext cx="6096000" cy="569753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dirty="0"/>
              <a:t>Links uit te lijnen afbeelding</a:t>
            </a:r>
          </a:p>
        </p:txBody>
      </p:sp>
      <p:sp>
        <p:nvSpPr>
          <p:cNvPr id="2" name="Titel 1"/>
          <p:cNvSpPr>
            <a:spLocks noGrp="1"/>
          </p:cNvSpPr>
          <p:nvPr>
            <p:ph type="title" hasCustomPrompt="1"/>
          </p:nvPr>
        </p:nvSpPr>
        <p:spPr>
          <a:xfrm>
            <a:off x="6816000" y="720000"/>
            <a:ext cx="4680000" cy="540000"/>
          </a:xfrm>
        </p:spPr>
        <p:txBody>
          <a:bodyPr anchor="ctr" anchorCtr="0">
            <a:normAutofit/>
          </a:bodyPr>
          <a:lstStyle>
            <a:lvl1pPr>
              <a:defRPr sz="2400"/>
            </a:lvl1pPr>
          </a:lstStyle>
          <a:p>
            <a:r>
              <a:rPr lang="nl-NL" dirty="0"/>
              <a:t>TITEL VAN MODEL</a:t>
            </a:r>
          </a:p>
        </p:txBody>
      </p:sp>
      <p:sp>
        <p:nvSpPr>
          <p:cNvPr id="4" name="Tijdelijke aanduiding voor tekst 3"/>
          <p:cNvSpPr>
            <a:spLocks noGrp="1"/>
          </p:cNvSpPr>
          <p:nvPr>
            <p:ph type="body" sz="half" idx="2"/>
          </p:nvPr>
        </p:nvSpPr>
        <p:spPr>
          <a:xfrm>
            <a:off x="6816000" y="1440000"/>
            <a:ext cx="4680000" cy="3600000"/>
          </a:xfrm>
        </p:spPr>
        <p:txBody>
          <a:bodyPr lIns="90000">
            <a:normAutofit/>
          </a:bodyPr>
          <a:lstStyle>
            <a:lvl1pPr marL="0" indent="0">
              <a:buNone/>
              <a:defRPr sz="1200">
                <a:solidFill>
                  <a:schemeClr val="bg2">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32989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_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6096000" y="0"/>
            <a:ext cx="6096000" cy="569753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Rechts uit </a:t>
            </a:r>
            <a:r>
              <a:rPr lang="nl-NL" dirty="0"/>
              <a:t>te lijnen afbeelding</a:t>
            </a:r>
          </a:p>
        </p:txBody>
      </p:sp>
      <p:sp>
        <p:nvSpPr>
          <p:cNvPr id="2" name="Titel 1"/>
          <p:cNvSpPr>
            <a:spLocks noGrp="1"/>
          </p:cNvSpPr>
          <p:nvPr>
            <p:ph type="title" hasCustomPrompt="1"/>
          </p:nvPr>
        </p:nvSpPr>
        <p:spPr>
          <a:xfrm>
            <a:off x="720000" y="720000"/>
            <a:ext cx="4680000" cy="540000"/>
          </a:xfrm>
        </p:spPr>
        <p:txBody>
          <a:bodyPr anchor="ctr" anchorCtr="0">
            <a:normAutofit/>
          </a:bodyPr>
          <a:lstStyle>
            <a:lvl1pPr>
              <a:defRPr sz="2400"/>
            </a:lvl1pPr>
          </a:lstStyle>
          <a:p>
            <a:r>
              <a:rPr lang="nl-NL" dirty="0"/>
              <a:t>TITEL VAN MODEL</a:t>
            </a:r>
          </a:p>
        </p:txBody>
      </p:sp>
      <p:sp>
        <p:nvSpPr>
          <p:cNvPr id="4" name="Tijdelijke aanduiding voor tekst 3"/>
          <p:cNvSpPr>
            <a:spLocks noGrp="1"/>
          </p:cNvSpPr>
          <p:nvPr>
            <p:ph type="body" sz="half" idx="2"/>
          </p:nvPr>
        </p:nvSpPr>
        <p:spPr>
          <a:xfrm>
            <a:off x="720000" y="1440000"/>
            <a:ext cx="4680000" cy="3600000"/>
          </a:xfrm>
        </p:spPr>
        <p:txBody>
          <a:bodyPr lIns="90000">
            <a:normAutofit/>
          </a:bodyPr>
          <a:lstStyle>
            <a:lvl1pPr marL="0" indent="0">
              <a:buNone/>
              <a:defRPr sz="1200">
                <a:solidFill>
                  <a:schemeClr val="bg1">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588907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ctr" anchorCtr="0"/>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Achtergrondafbeeldings</a:t>
            </a:r>
            <a:r>
              <a:rPr lang="nl-NL" dirty="0"/>
              <a:t>-kader</a:t>
            </a:r>
          </a:p>
        </p:txBody>
      </p:sp>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p:txBody>
          <a:bodyPr/>
          <a:lstStyle/>
          <a:p>
            <a:r>
              <a:rPr lang="nl-NL" dirty="0"/>
              <a:t>TITELSTIJL VAN MODEL BEWERKEN</a:t>
            </a:r>
          </a:p>
        </p:txBody>
      </p:sp>
    </p:spTree>
    <p:extLst>
      <p:ext uri="{BB962C8B-B14F-4D97-AF65-F5344CB8AC3E}">
        <p14:creationId xmlns:p14="http://schemas.microsoft.com/office/powerpoint/2010/main" val="309353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0"/>
            <a:ext cx="6120000" cy="540000"/>
          </a:xfrm>
        </p:spPr>
        <p:txBody>
          <a:bodyPr lIns="90000"/>
          <a:lstStyle/>
          <a:p>
            <a:r>
              <a:rPr lang="nl-NL" dirty="0"/>
              <a:t>TITELSTIJL VAN MODEL BEWERKEN</a:t>
            </a:r>
          </a:p>
        </p:txBody>
      </p:sp>
      <p:sp>
        <p:nvSpPr>
          <p:cNvPr id="11" name="Tijdelijke aanduiding voor inhoud 2"/>
          <p:cNvSpPr>
            <a:spLocks noGrp="1"/>
          </p:cNvSpPr>
          <p:nvPr>
            <p:ph idx="12"/>
          </p:nvPr>
        </p:nvSpPr>
        <p:spPr>
          <a:xfrm>
            <a:off x="720002" y="1980004"/>
            <a:ext cx="10508748" cy="3365937"/>
          </a:xfrm>
        </p:spPr>
        <p:txBody>
          <a:bodyPr lIns="90000"/>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74844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720000"/>
            <a:ext cx="6120000" cy="540000"/>
          </a:xfrm>
        </p:spPr>
        <p:txBody>
          <a:bodyPr/>
          <a:lstStyle/>
          <a:p>
            <a:r>
              <a:rPr lang="nl-NL" dirty="0"/>
              <a:t>TITELSTIJL VAN MODEL BEWERKEN</a:t>
            </a:r>
          </a:p>
        </p:txBody>
      </p:sp>
      <p:sp>
        <p:nvSpPr>
          <p:cNvPr id="3" name="Tijdelijke aanduiding voor inhoud 2"/>
          <p:cNvSpPr>
            <a:spLocks noGrp="1"/>
          </p:cNvSpPr>
          <p:nvPr>
            <p:ph idx="1"/>
          </p:nvPr>
        </p:nvSpPr>
        <p:spPr>
          <a:xfrm>
            <a:off x="720002" y="1620000"/>
            <a:ext cx="10508748" cy="3804854"/>
          </a:xfrm>
        </p:spPr>
        <p:txBody>
          <a:bodyPr lIns="90000"/>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0207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3" name="Tijdelijke aanduiding voor inhoud 2"/>
          <p:cNvSpPr>
            <a:spLocks noGrp="1"/>
          </p:cNvSpPr>
          <p:nvPr>
            <p:ph sz="half" idx="1"/>
          </p:nvPr>
        </p:nvSpPr>
        <p:spPr>
          <a:xfrm>
            <a:off x="720003" y="1620000"/>
            <a:ext cx="5225119" cy="3684423"/>
          </a:xfrm>
        </p:spPr>
        <p:txBody>
          <a:bodyPr lIns="90000">
            <a:normAutofit/>
          </a:bodyPr>
          <a:lstStyle>
            <a:lvl1pPr>
              <a:defRPr sz="1400">
                <a:solidFill>
                  <a:schemeClr val="tx1"/>
                </a:solidFill>
              </a:defRPr>
            </a:lvl1pPr>
            <a:lvl2pPr>
              <a:defRPr sz="1200"/>
            </a:lvl2pPr>
            <a:lvl3pPr>
              <a:defRPr sz="1100"/>
            </a:lvl3pPr>
            <a:lvl4pPr>
              <a:defRPr sz="1051"/>
            </a:lvl4pPr>
            <a:lvl5pPr>
              <a:defRPr sz="1051"/>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6456003" y="1620004"/>
            <a:ext cx="5439103" cy="3676541"/>
          </a:xfrm>
        </p:spPr>
        <p:txBody>
          <a:bodyPr lIns="90000">
            <a:normAutofit/>
          </a:bodyPr>
          <a:lstStyle>
            <a:lvl1pPr>
              <a:defRPr sz="1400">
                <a:solidFill>
                  <a:schemeClr val="tx1"/>
                </a:solidFill>
              </a:defRPr>
            </a:lvl1pPr>
            <a:lvl2pPr>
              <a:defRPr sz="1200"/>
            </a:lvl2pPr>
            <a:lvl3pPr>
              <a:defRPr sz="1100"/>
            </a:lvl3pPr>
            <a:lvl4pPr>
              <a:defRPr sz="1051"/>
            </a:lvl4pPr>
            <a:lvl5pPr>
              <a:defRPr sz="1051"/>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971825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Tree>
    <p:extLst>
      <p:ext uri="{BB962C8B-B14F-4D97-AF65-F5344CB8AC3E}">
        <p14:creationId xmlns:p14="http://schemas.microsoft.com/office/powerpoint/2010/main" val="2019355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720000" y="1440000"/>
            <a:ext cx="9369931" cy="3600000"/>
          </a:xfrm>
        </p:spPr>
        <p:txBody>
          <a:bodyPr lIns="90000">
            <a:normAutofit/>
          </a:bodyPr>
          <a:lstStyle>
            <a:lvl1pPr marL="0" indent="0">
              <a:buNone/>
              <a:defRPr sz="1200">
                <a:solidFill>
                  <a:schemeClr val="bg2">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NL" dirty="0"/>
              <a:t>Klik om de tekststijl van het model te bewerken</a:t>
            </a:r>
          </a:p>
        </p:txBody>
      </p:sp>
      <p:sp>
        <p:nvSpPr>
          <p:cNvPr id="11" name="Titel 1"/>
          <p:cNvSpPr>
            <a:spLocks noGrp="1"/>
          </p:cNvSpPr>
          <p:nvPr>
            <p:ph type="title" hasCustomPrompt="1"/>
          </p:nvPr>
        </p:nvSpPr>
        <p:spPr>
          <a:xfrm>
            <a:off x="720000" y="720000"/>
            <a:ext cx="6120000" cy="540000"/>
          </a:xfrm>
        </p:spPr>
        <p:txBody>
          <a:bodyPr/>
          <a:lstStyle/>
          <a:p>
            <a:r>
              <a:rPr lang="nl-NL" dirty="0"/>
              <a:t>TITELSTIJL VAN MODEL BEWERKEN</a:t>
            </a:r>
          </a:p>
        </p:txBody>
      </p:sp>
    </p:spTree>
    <p:extLst>
      <p:ext uri="{BB962C8B-B14F-4D97-AF65-F5344CB8AC3E}">
        <p14:creationId xmlns:p14="http://schemas.microsoft.com/office/powerpoint/2010/main" val="984355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824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t" anchorCtr="0"/>
          <a:lstStyle>
            <a:lvl1pPr marL="0" indent="0" algn="l">
              <a:buNone/>
              <a:defRPr sz="3200">
                <a:solidFill>
                  <a:schemeClr val="bg2"/>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dirty="0" err="1"/>
              <a:t>Achtergrondafbeeldings</a:t>
            </a:r>
            <a:r>
              <a:rPr lang="nl-NL" dirty="0"/>
              <a:t>-kader</a:t>
            </a:r>
          </a:p>
        </p:txBody>
      </p:sp>
      <p:sp>
        <p:nvSpPr>
          <p:cNvPr id="3" name="Ondertitel 2"/>
          <p:cNvSpPr>
            <a:spLocks noGrp="1"/>
          </p:cNvSpPr>
          <p:nvPr>
            <p:ph type="subTitle" idx="1" hasCustomPrompt="1"/>
          </p:nvPr>
        </p:nvSpPr>
        <p:spPr>
          <a:xfrm>
            <a:off x="720000" y="3822952"/>
            <a:ext cx="7920000" cy="360000"/>
          </a:xfrm>
          <a:solidFill>
            <a:schemeClr val="bg1"/>
          </a:solidFill>
        </p:spPr>
        <p:txBody>
          <a:bodyPr lIns="90000" anchor="ctr" anchorCtr="0"/>
          <a:lstStyle>
            <a:lvl1pPr marL="179996" indent="0" algn="l">
              <a:buNone/>
              <a:defRPr lang="nl-NL" sz="1800" kern="1200" dirty="0" smtClean="0">
                <a:solidFill>
                  <a:schemeClr val="tx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3"/>
            <a:ext cx="5114743" cy="2929717"/>
          </a:xfrm>
          <a:noFill/>
          <a:effectLst>
            <a:outerShdw blurRad="50800" dist="38100" dir="5400000" algn="t" rotWithShape="0">
              <a:prstClr val="black">
                <a:alpha val="26000"/>
              </a:prstClr>
            </a:outerShdw>
          </a:effectLst>
        </p:spPr>
        <p:txBody>
          <a:bodyPr>
            <a:noAutofit/>
          </a:bodyPr>
          <a:lstStyle>
            <a:lvl1pPr>
              <a:defRPr sz="6600" baseline="0"/>
            </a:lvl1pPr>
          </a:lstStyle>
          <a:p>
            <a:r>
              <a:rPr lang="nl-NL" dirty="0"/>
              <a:t>Titelstijl</a:t>
            </a:r>
            <a:br>
              <a:rPr lang="nl-NL" dirty="0"/>
            </a:br>
            <a:r>
              <a:rPr lang="nl-NL" dirty="0"/>
              <a:t>van model bewerken</a:t>
            </a:r>
          </a:p>
        </p:txBody>
      </p:sp>
    </p:spTree>
    <p:extLst>
      <p:ext uri="{BB962C8B-B14F-4D97-AF65-F5344CB8AC3E}">
        <p14:creationId xmlns:p14="http://schemas.microsoft.com/office/powerpoint/2010/main" val="114002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0"/>
            <a:ext cx="6120000" cy="540000"/>
          </a:xfrm>
        </p:spPr>
        <p:txBody>
          <a:bodyPr lIns="90000"/>
          <a:lstStyle/>
          <a:p>
            <a:r>
              <a:rPr lang="nl-NL" dirty="0"/>
              <a:t>TITELSTIJL VAN MODEL BEWERKEN</a:t>
            </a:r>
          </a:p>
        </p:txBody>
      </p:sp>
      <p:sp>
        <p:nvSpPr>
          <p:cNvPr id="11" name="Tijdelijke aanduiding voor inhoud 2"/>
          <p:cNvSpPr>
            <a:spLocks noGrp="1"/>
          </p:cNvSpPr>
          <p:nvPr>
            <p:ph idx="12"/>
          </p:nvPr>
        </p:nvSpPr>
        <p:spPr>
          <a:xfrm>
            <a:off x="720002" y="1980004"/>
            <a:ext cx="10508748" cy="3365937"/>
          </a:xfrm>
        </p:spPr>
        <p:txBody>
          <a:bodyPr lIns="9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pic>
        <p:nvPicPr>
          <p:cNvPr id="10" name="Afbeelding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84820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720000"/>
            <a:ext cx="6120000" cy="540000"/>
          </a:xfrm>
        </p:spPr>
        <p:txBody>
          <a:bodyPr/>
          <a:lstStyle/>
          <a:p>
            <a:r>
              <a:rPr lang="nl-NL" dirty="0"/>
              <a:t>TITELSTIJL VAN MODEL BEWERKEN</a:t>
            </a:r>
          </a:p>
        </p:txBody>
      </p:sp>
      <p:sp>
        <p:nvSpPr>
          <p:cNvPr id="3" name="Tijdelijke aanduiding voor inhoud 2"/>
          <p:cNvSpPr>
            <a:spLocks noGrp="1"/>
          </p:cNvSpPr>
          <p:nvPr>
            <p:ph idx="1"/>
          </p:nvPr>
        </p:nvSpPr>
        <p:spPr>
          <a:xfrm>
            <a:off x="720002" y="1620000"/>
            <a:ext cx="10508748" cy="3804854"/>
          </a:xfrm>
        </p:spPr>
        <p:txBody>
          <a:bodyPr lIns="9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pic>
        <p:nvPicPr>
          <p:cNvPr id="7" name="Afbeelding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38580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3" name="Tijdelijke aanduiding voor inhoud 2"/>
          <p:cNvSpPr>
            <a:spLocks noGrp="1"/>
          </p:cNvSpPr>
          <p:nvPr>
            <p:ph sz="half" idx="1"/>
          </p:nvPr>
        </p:nvSpPr>
        <p:spPr>
          <a:xfrm>
            <a:off x="720003" y="1620000"/>
            <a:ext cx="5225119" cy="3684423"/>
          </a:xfrm>
        </p:spPr>
        <p:txBody>
          <a:bodyPr lIns="90000">
            <a:normAutofit/>
          </a:bodyPr>
          <a:lstStyle>
            <a:lvl1pPr>
              <a:defRPr sz="1400"/>
            </a:lvl1pPr>
            <a:lvl2pPr>
              <a:defRPr sz="1200"/>
            </a:lvl2pPr>
            <a:lvl3pPr>
              <a:defRPr sz="1100"/>
            </a:lvl3pPr>
            <a:lvl4pPr>
              <a:defRPr sz="1051"/>
            </a:lvl4pPr>
            <a:lvl5pPr>
              <a:defRPr sz="105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jdelijke aanduiding voor inhoud 3"/>
          <p:cNvSpPr>
            <a:spLocks noGrp="1"/>
          </p:cNvSpPr>
          <p:nvPr>
            <p:ph sz="half" idx="2"/>
          </p:nvPr>
        </p:nvSpPr>
        <p:spPr>
          <a:xfrm>
            <a:off x="6456003" y="1620004"/>
            <a:ext cx="5439103" cy="3676541"/>
          </a:xfrm>
        </p:spPr>
        <p:txBody>
          <a:bodyPr lIns="90000">
            <a:normAutofit/>
          </a:bodyPr>
          <a:lstStyle>
            <a:lvl1pPr>
              <a:defRPr sz="1400"/>
            </a:lvl1pPr>
            <a:lvl2pPr>
              <a:defRPr sz="1200"/>
            </a:lvl2pPr>
            <a:lvl3pPr>
              <a:defRPr sz="1100"/>
            </a:lvl3pPr>
            <a:lvl4pPr>
              <a:defRPr sz="1051"/>
            </a:lvl4pPr>
            <a:lvl5pPr>
              <a:defRPr sz="105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30959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4" name="Tijdelijke aanduiding voor inhoud 3"/>
          <p:cNvSpPr>
            <a:spLocks noGrp="1"/>
          </p:cNvSpPr>
          <p:nvPr>
            <p:ph sz="half" idx="2"/>
          </p:nvPr>
        </p:nvSpPr>
        <p:spPr>
          <a:xfrm>
            <a:off x="720001" y="1980004"/>
            <a:ext cx="5157787" cy="3365937"/>
          </a:xfrm>
        </p:spPr>
        <p:txBody>
          <a:bodyPr lIns="90000">
            <a:normAutofit/>
          </a:bodyPr>
          <a:lstStyle>
            <a:lvl1pPr>
              <a:defRPr sz="1200"/>
            </a:lvl1pPr>
            <a:lvl2pPr>
              <a:defRPr sz="1100"/>
            </a:lvl2pPr>
            <a:lvl3pPr>
              <a:defRPr sz="1051"/>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jdelijke aanduiding voor inhoud 5"/>
          <p:cNvSpPr>
            <a:spLocks noGrp="1"/>
          </p:cNvSpPr>
          <p:nvPr>
            <p:ph sz="quarter" idx="4"/>
          </p:nvPr>
        </p:nvSpPr>
        <p:spPr>
          <a:xfrm>
            <a:off x="6456002" y="1980003"/>
            <a:ext cx="5037063" cy="3372417"/>
          </a:xfrm>
        </p:spPr>
        <p:txBody>
          <a:bodyPr lIns="90000">
            <a:normAutofit/>
          </a:bodyPr>
          <a:lstStyle>
            <a:lvl1pPr>
              <a:defRPr sz="1400"/>
            </a:lvl1pPr>
            <a:lvl2pPr>
              <a:defRPr sz="1200"/>
            </a:lvl2pPr>
            <a:lvl3pPr>
              <a:defRPr sz="1100"/>
            </a:lvl3pPr>
            <a:lvl4pPr>
              <a:defRPr sz="1051"/>
            </a:lvl4pPr>
            <a:lvl5pPr>
              <a:defRPr sz="105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44571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2" y="720000"/>
            <a:ext cx="10796711" cy="540000"/>
          </a:xfrm>
        </p:spPr>
        <p:txBody>
          <a:bodyPr>
            <a:normAutofit/>
          </a:bodyPr>
          <a:lstStyle>
            <a:lvl1pPr marL="179996" algn="l" defTabSz="914377" rtl="0" eaLnBrk="1" latinLnBrk="0" hangingPunct="1">
              <a:lnSpc>
                <a:spcPct val="90000"/>
              </a:lnSpc>
              <a:spcBef>
                <a:spcPct val="0"/>
              </a:spcBef>
              <a:buNone/>
              <a:defRPr lang="nl-NL" sz="2400" kern="1200" dirty="0">
                <a:solidFill>
                  <a:schemeClr val="bg1"/>
                </a:solidFill>
                <a:latin typeface="Verdana" charset="0"/>
                <a:ea typeface="Verdana" charset="0"/>
                <a:cs typeface="Verdana" charset="0"/>
              </a:defRPr>
            </a:lvl1pPr>
          </a:lstStyle>
          <a:p>
            <a:r>
              <a:rPr lang="nl-NL" dirty="0"/>
              <a:t>TITELSTIJL VAN MODEL BEWERKEN</a:t>
            </a:r>
          </a:p>
        </p:txBody>
      </p:sp>
      <p:sp>
        <p:nvSpPr>
          <p:cNvPr id="4" name="Tijdelijke aanduiding voor inhoud 3"/>
          <p:cNvSpPr>
            <a:spLocks noGrp="1"/>
          </p:cNvSpPr>
          <p:nvPr>
            <p:ph sz="half" idx="2"/>
          </p:nvPr>
        </p:nvSpPr>
        <p:spPr>
          <a:xfrm>
            <a:off x="720001" y="1620000"/>
            <a:ext cx="5157787" cy="3777268"/>
          </a:xfrm>
        </p:spPr>
        <p:txBody>
          <a:bodyPr lIns="90000">
            <a:normAutofit/>
          </a:bodyPr>
          <a:lstStyle>
            <a:lvl1pPr>
              <a:defRPr sz="1200"/>
            </a:lvl1pPr>
            <a:lvl2pPr>
              <a:defRPr sz="1100"/>
            </a:lvl2pPr>
            <a:lvl3pPr>
              <a:defRPr sz="1051"/>
            </a:lvl3pPr>
            <a:lvl4pPr>
              <a:defRPr sz="10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jdelijke aanduiding voor inhoud 5"/>
          <p:cNvSpPr>
            <a:spLocks noGrp="1"/>
          </p:cNvSpPr>
          <p:nvPr>
            <p:ph sz="quarter" idx="4"/>
          </p:nvPr>
        </p:nvSpPr>
        <p:spPr>
          <a:xfrm>
            <a:off x="6456002" y="1620000"/>
            <a:ext cx="5037063" cy="3787572"/>
          </a:xfrm>
        </p:spPr>
        <p:txBody>
          <a:bodyPr lIns="90000">
            <a:normAutofit/>
          </a:bodyPr>
          <a:lstStyle>
            <a:lvl1pPr>
              <a:defRPr sz="1400"/>
            </a:lvl1pPr>
            <a:lvl2pPr>
              <a:defRPr sz="1200"/>
            </a:lvl2pPr>
            <a:lvl3pPr>
              <a:defRPr sz="1100"/>
            </a:lvl3pPr>
            <a:lvl4pPr>
              <a:defRPr sz="1051"/>
            </a:lvl4pPr>
            <a:lvl5pPr>
              <a:defRPr sz="105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197884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pic>
        <p:nvPicPr>
          <p:cNvPr id="6" name="Afbeelding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9307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4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microsoft.com/office/2007/relationships/hdphoto" Target="../media/hdphoto1.wdp"/><Relationship Id="rId5" Type="http://schemas.openxmlformats.org/officeDocument/2006/relationships/slideLayout" Target="../slideLayouts/slideLayout16.xml"/><Relationship Id="rId10"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79000">
              <a:schemeClr val="bg1">
                <a:tint val="98000"/>
                <a:satMod val="130000"/>
                <a:shade val="90000"/>
                <a:lumMod val="12000"/>
                <a:lumOff val="88000"/>
              </a:schemeClr>
            </a:gs>
            <a:gs pos="92000">
              <a:schemeClr val="bg1">
                <a:lumMod val="93000"/>
              </a:schemeClr>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720000" y="720000"/>
            <a:ext cx="6120000" cy="540000"/>
          </a:xfrm>
          <a:prstGeom prst="rect">
            <a:avLst/>
          </a:prstGeom>
          <a:solidFill>
            <a:srgbClr val="0033A0"/>
          </a:solidFill>
        </p:spPr>
        <p:txBody>
          <a:bodyPr vert="horz" lIns="9000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720001" y="1620000"/>
            <a:ext cx="10616699" cy="3891066"/>
          </a:xfrm>
          <a:prstGeom prst="rect">
            <a:avLst/>
          </a:prstGeom>
        </p:spPr>
        <p:txBody>
          <a:bodyPr vert="horz" lIns="9000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8610600" y="6203733"/>
            <a:ext cx="2743200" cy="156560"/>
          </a:xfrm>
          <a:prstGeom prst="rect">
            <a:avLst/>
          </a:prstGeom>
        </p:spPr>
        <p:txBody>
          <a:bodyPr vert="horz" lIns="91440" tIns="45720" rIns="91440" bIns="45720" rtlCol="0" anchor="ctr"/>
          <a:lstStyle>
            <a:lvl1pPr algn="r">
              <a:defRPr sz="1000">
                <a:solidFill>
                  <a:srgbClr val="FF5000"/>
                </a:solidFill>
                <a:latin typeface="Verdana" charset="0"/>
                <a:ea typeface="Verdana" charset="0"/>
                <a:cs typeface="Verdana" charset="0"/>
              </a:defRPr>
            </a:lvl1pPr>
          </a:lstStyle>
          <a:p>
            <a:endParaRPr lang="nl-NL" dirty="0"/>
          </a:p>
        </p:txBody>
      </p:sp>
      <p:sp>
        <p:nvSpPr>
          <p:cNvPr id="6" name="Tijdelijke aanduiding voor dianummer 5"/>
          <p:cNvSpPr>
            <a:spLocks noGrp="1"/>
          </p:cNvSpPr>
          <p:nvPr>
            <p:ph type="sldNum" sz="quarter" idx="4"/>
          </p:nvPr>
        </p:nvSpPr>
        <p:spPr>
          <a:xfrm>
            <a:off x="8610600" y="6356354"/>
            <a:ext cx="2743200" cy="173749"/>
          </a:xfrm>
          <a:prstGeom prst="rect">
            <a:avLst/>
          </a:prstGeom>
        </p:spPr>
        <p:txBody>
          <a:bodyPr vert="horz" lIns="91440" tIns="45720" rIns="91440" bIns="45720" rtlCol="0" anchor="ctr"/>
          <a:lstStyle>
            <a:lvl1pPr algn="r">
              <a:defRPr sz="1000">
                <a:solidFill>
                  <a:srgbClr val="0033A0"/>
                </a:solidFill>
                <a:latin typeface="Verdana" charset="0"/>
                <a:ea typeface="Verdana" charset="0"/>
                <a:cs typeface="Verdana" charset="0"/>
              </a:defRPr>
            </a:lvl1pPr>
          </a:lstStyle>
          <a:p>
            <a:r>
              <a:rPr lang="nl-NL" dirty="0"/>
              <a:t> </a:t>
            </a:r>
            <a:fld id="{141DC315-004D-734B-91F7-61E542849DC9}" type="datetimeFigureOut">
              <a:rPr lang="nl-NL" smtClean="0"/>
              <a:pPr/>
              <a:t>9-12-2017</a:t>
            </a:fld>
            <a:r>
              <a:rPr lang="nl-NL" dirty="0"/>
              <a:t> | </a:t>
            </a:r>
            <a:fld id="{2DAB09C5-3251-4B47-B002-D03712DC64C3}" type="slidenum">
              <a:rPr lang="nl-NL" smtClean="0"/>
              <a:pPr/>
              <a:t>‹#›</a:t>
            </a:fld>
            <a:endParaRPr lang="nl-NL" dirty="0"/>
          </a:p>
        </p:txBody>
      </p:sp>
      <p:sp>
        <p:nvSpPr>
          <p:cNvPr id="7" name="Tijdelijke aanduiding voor voettekst 4"/>
          <p:cNvSpPr txBox="1">
            <a:spLocks/>
          </p:cNvSpPr>
          <p:nvPr userDrawn="1"/>
        </p:nvSpPr>
        <p:spPr>
          <a:xfrm>
            <a:off x="8610600" y="6203733"/>
            <a:ext cx="2743200" cy="156560"/>
          </a:xfrm>
          <a:prstGeom prst="rect">
            <a:avLst/>
          </a:prstGeom>
        </p:spPr>
        <p:txBody>
          <a:bodyPr vert="horz" lIns="91440" tIns="45720" rIns="91440" bIns="45720" rtlCol="0" anchor="ctr"/>
          <a:lstStyle>
            <a:defPPr>
              <a:defRPr lang="nl-NL"/>
            </a:defPPr>
            <a:lvl1pPr marL="0" algn="r" defTabSz="914400" rtl="0" eaLnBrk="1" latinLnBrk="0" hangingPunct="1">
              <a:defRPr sz="1000" kern="1200">
                <a:solidFill>
                  <a:srgbClr val="FF5000"/>
                </a:solidFill>
                <a:latin typeface="Verdana" charset="0"/>
                <a:ea typeface="Verdana" charset="0"/>
                <a:cs typeface="Verdana"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Titel van dia</a:t>
            </a:r>
            <a:endParaRPr lang="nl-NL" dirty="0"/>
          </a:p>
        </p:txBody>
      </p:sp>
      <p:sp>
        <p:nvSpPr>
          <p:cNvPr id="8" name="Tijdelijke aanduiding voor dianummer 5"/>
          <p:cNvSpPr txBox="1">
            <a:spLocks/>
          </p:cNvSpPr>
          <p:nvPr userDrawn="1"/>
        </p:nvSpPr>
        <p:spPr>
          <a:xfrm>
            <a:off x="8610600" y="6356354"/>
            <a:ext cx="2743200" cy="173749"/>
          </a:xfrm>
          <a:prstGeom prst="rect">
            <a:avLst/>
          </a:prstGeom>
        </p:spPr>
        <p:txBody>
          <a:bodyPr vert="horz" lIns="91440" tIns="45720" rIns="91440" bIns="45720" rtlCol="0" anchor="ctr"/>
          <a:lstStyle>
            <a:defPPr>
              <a:defRPr lang="nl-NL"/>
            </a:defPPr>
            <a:lvl1pPr marL="0" algn="r" defTabSz="914400" rtl="0" eaLnBrk="1" latinLnBrk="0" hangingPunct="1">
              <a:defRPr sz="1000" kern="1200">
                <a:solidFill>
                  <a:srgbClr val="0033A0"/>
                </a:solidFill>
                <a:latin typeface="Verdana" charset="0"/>
                <a:ea typeface="Verdana" charset="0"/>
                <a:cs typeface="Verdana"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 </a:t>
            </a:r>
            <a:fld id="{141DC315-004D-734B-91F7-61E542849DC9}" type="datetimeFigureOut">
              <a:rPr lang="nl-NL" smtClean="0"/>
              <a:pPr/>
              <a:t>9-12-2017</a:t>
            </a:fld>
            <a:r>
              <a:rPr lang="nl-NL"/>
              <a:t> | </a:t>
            </a:r>
            <a:fld id="{2DAB09C5-3251-4B47-B002-D03712DC64C3}" type="slidenum">
              <a:rPr lang="nl-NL" smtClean="0"/>
              <a:pPr/>
              <a:t>‹#›</a:t>
            </a:fld>
            <a:endParaRPr lang="nl-NL" dirty="0"/>
          </a:p>
        </p:txBody>
      </p:sp>
      <p:sp>
        <p:nvSpPr>
          <p:cNvPr id="9" name="Rectangle 8"/>
          <p:cNvSpPr/>
          <p:nvPr userDrawn="1"/>
        </p:nvSpPr>
        <p:spPr>
          <a:xfrm>
            <a:off x="1" y="5704885"/>
            <a:ext cx="12192000" cy="1153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20000" y="5779835"/>
            <a:ext cx="2808784" cy="993701"/>
          </a:xfrm>
          <a:prstGeom prst="rect">
            <a:avLst/>
          </a:prstGeom>
        </p:spPr>
      </p:pic>
      <p:pic>
        <p:nvPicPr>
          <p:cNvPr id="12" name="Picture 11"/>
          <p:cNvPicPr>
            <a:picLocks noChangeAspect="1"/>
          </p:cNvPicPr>
          <p:nvPr userDrawn="1"/>
        </p:nvPicPr>
        <p:blipFill rotWithShape="1">
          <a:blip r:embed="rId14">
            <a:extLst>
              <a:ext uri="{28A0092B-C50C-407E-A947-70E740481C1C}">
                <a14:useLocalDpi xmlns:a14="http://schemas.microsoft.com/office/drawing/2010/main" val="0"/>
              </a:ext>
            </a:extLst>
          </a:blip>
          <a:srcRect t="7912" b="13824"/>
          <a:stretch/>
        </p:blipFill>
        <p:spPr>
          <a:xfrm>
            <a:off x="9138118" y="5871065"/>
            <a:ext cx="2224660" cy="902471"/>
          </a:xfrm>
          <a:prstGeom prst="rect">
            <a:avLst/>
          </a:prstGeom>
        </p:spPr>
      </p:pic>
      <p:sp>
        <p:nvSpPr>
          <p:cNvPr id="13" name="Tijdelijke aanduiding voor dianummer 8"/>
          <p:cNvSpPr txBox="1">
            <a:spLocks/>
          </p:cNvSpPr>
          <p:nvPr userDrawn="1"/>
        </p:nvSpPr>
        <p:spPr>
          <a:xfrm>
            <a:off x="11482465" y="6340840"/>
            <a:ext cx="545887" cy="517160"/>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AB09C5-3251-4B47-B002-D03712DC64C3}" type="slidenum">
              <a:rPr lang="nl-NL" smtClean="0"/>
              <a:pPr/>
              <a:t>‹#›</a:t>
            </a:fld>
            <a:endParaRPr lang="nl-NL" dirty="0"/>
          </a:p>
        </p:txBody>
      </p:sp>
    </p:spTree>
    <p:extLst>
      <p:ext uri="{BB962C8B-B14F-4D97-AF65-F5344CB8AC3E}">
        <p14:creationId xmlns:p14="http://schemas.microsoft.com/office/powerpoint/2010/main" val="88949058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p:titleStyle>
    <p:bodyStyle>
      <a:lvl1pPr marL="342900" indent="-342900" algn="l" defTabSz="914377" rtl="0" eaLnBrk="1" latinLnBrk="0" hangingPunct="1">
        <a:lnSpc>
          <a:spcPct val="90000"/>
        </a:lnSpc>
        <a:spcBef>
          <a:spcPts val="1000"/>
        </a:spcBef>
        <a:buFont typeface="Arial" charset="0"/>
        <a:buChar char="•"/>
        <a:defRPr sz="2000" kern="1200">
          <a:solidFill>
            <a:schemeClr val="tx1"/>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3997" userDrawn="1">
          <p15:clr>
            <a:srgbClr val="F26B43"/>
          </p15:clr>
        </p15:guide>
        <p15:guide id="3" orient="horz" pos="4178" userDrawn="1">
          <p15:clr>
            <a:srgbClr val="F26B43"/>
          </p15:clr>
        </p15:guide>
        <p15:guide id="6" orient="horz" pos="4320" userDrawn="1">
          <p15:clr>
            <a:srgbClr val="F26B43"/>
          </p15:clr>
        </p15:guide>
        <p15:guide id="7" orient="horz" pos="3748" userDrawn="1">
          <p15:clr>
            <a:srgbClr val="F26B43"/>
          </p15:clr>
        </p15:guide>
        <p15:guide id="8" pos="461" userDrawn="1">
          <p15:clr>
            <a:srgbClr val="F26B43"/>
          </p15:clr>
        </p15:guide>
        <p15:guide id="9" orient="horz" pos="358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79000">
              <a:schemeClr val="bg1">
                <a:tint val="98000"/>
                <a:satMod val="130000"/>
                <a:shade val="90000"/>
                <a:lumMod val="12000"/>
                <a:lumOff val="88000"/>
              </a:schemeClr>
            </a:gs>
            <a:gs pos="92000">
              <a:schemeClr val="bg1">
                <a:lumMod val="93000"/>
              </a:schemeClr>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720000" y="720000"/>
            <a:ext cx="6120000" cy="540000"/>
          </a:xfrm>
          <a:prstGeom prst="rect">
            <a:avLst/>
          </a:prstGeom>
          <a:solidFill>
            <a:srgbClr val="0033A0"/>
          </a:solidFill>
        </p:spPr>
        <p:txBody>
          <a:bodyPr vert="horz" lIns="9000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720001" y="1620000"/>
            <a:ext cx="10616699" cy="3891066"/>
          </a:xfrm>
          <a:prstGeom prst="rect">
            <a:avLst/>
          </a:prstGeom>
        </p:spPr>
        <p:txBody>
          <a:bodyPr vert="horz" lIns="9000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3" name="Afbeelding 12"/>
          <p:cNvPicPr>
            <a:picLocks noChangeAspect="1"/>
          </p:cNvPicPr>
          <p:nvPr userDrawn="1"/>
        </p:nvPicPr>
        <p:blipFill>
          <a:blip r:embed="rId9">
            <a:alphaModFix amt="35000"/>
            <a:extLst>
              <a:ext uri="{28A0092B-C50C-407E-A947-70E740481C1C}">
                <a14:useLocalDpi xmlns:a14="http://schemas.microsoft.com/office/drawing/2010/main" val="0"/>
              </a:ext>
            </a:extLst>
          </a:blip>
          <a:stretch>
            <a:fillRect/>
          </a:stretch>
        </p:blipFill>
        <p:spPr>
          <a:xfrm>
            <a:off x="10260531" y="-1"/>
            <a:ext cx="1931469" cy="2838451"/>
          </a:xfrm>
          <a:prstGeom prst="rect">
            <a:avLst/>
          </a:prstGeom>
        </p:spPr>
      </p:pic>
      <p:pic>
        <p:nvPicPr>
          <p:cNvPr id="7" name="Afbeelding 6"/>
          <p:cNvPicPr>
            <a:picLocks noChangeAspect="1"/>
          </p:cNvPicPr>
          <p:nvPr userDrawn="1"/>
        </p:nvPicPr>
        <p:blipFill>
          <a:blip r:embed="rId10">
            <a:extLst>
              <a:ext uri="{BEBA8EAE-BF5A-486C-A8C5-ECC9F3942E4B}">
                <a14:imgProps xmlns:a14="http://schemas.microsoft.com/office/drawing/2010/main">
                  <a14:imgLayer r:embed="rId11">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
        <p:nvSpPr>
          <p:cNvPr id="9" name="Tijdelijke aanduiding voor voettekst 4"/>
          <p:cNvSpPr>
            <a:spLocks noGrp="1"/>
          </p:cNvSpPr>
          <p:nvPr>
            <p:ph type="ftr" sz="quarter" idx="3"/>
          </p:nvPr>
        </p:nvSpPr>
        <p:spPr>
          <a:xfrm>
            <a:off x="8610600" y="6203733"/>
            <a:ext cx="2743200" cy="156560"/>
          </a:xfrm>
          <a:prstGeom prst="rect">
            <a:avLst/>
          </a:prstGeom>
        </p:spPr>
        <p:txBody>
          <a:bodyPr vert="horz" lIns="91440" tIns="45720" rIns="91440" bIns="45720" rtlCol="0" anchor="ctr"/>
          <a:lstStyle>
            <a:lvl1pPr algn="r">
              <a:defRPr sz="1000">
                <a:solidFill>
                  <a:srgbClr val="FF5000"/>
                </a:solidFill>
                <a:latin typeface="Verdana" charset="0"/>
                <a:ea typeface="Verdana" charset="0"/>
                <a:cs typeface="Verdana" charset="0"/>
              </a:defRPr>
            </a:lvl1pPr>
          </a:lstStyle>
          <a:p>
            <a:endParaRPr lang="nl-NL" dirty="0"/>
          </a:p>
        </p:txBody>
      </p:sp>
      <p:sp>
        <p:nvSpPr>
          <p:cNvPr id="10" name="Tijdelijke aanduiding voor dianummer 5"/>
          <p:cNvSpPr>
            <a:spLocks noGrp="1"/>
          </p:cNvSpPr>
          <p:nvPr>
            <p:ph type="sldNum" sz="quarter" idx="4"/>
          </p:nvPr>
        </p:nvSpPr>
        <p:spPr>
          <a:xfrm>
            <a:off x="8610600" y="6356354"/>
            <a:ext cx="2743200" cy="173749"/>
          </a:xfrm>
          <a:prstGeom prst="rect">
            <a:avLst/>
          </a:prstGeom>
        </p:spPr>
        <p:txBody>
          <a:bodyPr vert="horz" lIns="91440" tIns="45720" rIns="91440" bIns="45720" rtlCol="0" anchor="ctr"/>
          <a:lstStyle>
            <a:lvl1pPr algn="r">
              <a:defRPr sz="1000">
                <a:solidFill>
                  <a:srgbClr val="0033A0"/>
                </a:solidFill>
                <a:latin typeface="Verdana" charset="0"/>
                <a:ea typeface="Verdana" charset="0"/>
                <a:cs typeface="Verdana" charset="0"/>
              </a:defRPr>
            </a:lvl1pPr>
          </a:lstStyle>
          <a:p>
            <a:r>
              <a:rPr lang="nl-NL" dirty="0"/>
              <a:t> </a:t>
            </a:r>
            <a:fld id="{141DC315-004D-734B-91F7-61E542849DC9}" type="datetimeFigureOut">
              <a:rPr lang="nl-NL" smtClean="0"/>
              <a:pPr/>
              <a:t>9-12-2017</a:t>
            </a:fld>
            <a:r>
              <a:rPr lang="nl-NL" dirty="0"/>
              <a:t> | </a:t>
            </a:r>
            <a:fld id="{2DAB09C5-3251-4B47-B002-D03712DC64C3}" type="slidenum">
              <a:rPr lang="nl-NL" smtClean="0"/>
              <a:pPr/>
              <a:t>‹#›</a:t>
            </a:fld>
            <a:endParaRPr lang="nl-NL" dirty="0"/>
          </a:p>
        </p:txBody>
      </p:sp>
      <p:sp>
        <p:nvSpPr>
          <p:cNvPr id="12" name="Tijdelijke aanduiding voor voettekst 4"/>
          <p:cNvSpPr txBox="1">
            <a:spLocks/>
          </p:cNvSpPr>
          <p:nvPr userDrawn="1"/>
        </p:nvSpPr>
        <p:spPr>
          <a:xfrm>
            <a:off x="8610600" y="6203733"/>
            <a:ext cx="2743200" cy="156560"/>
          </a:xfrm>
          <a:prstGeom prst="rect">
            <a:avLst/>
          </a:prstGeom>
        </p:spPr>
        <p:txBody>
          <a:bodyPr vert="horz" lIns="91440" tIns="45720" rIns="91440" bIns="45720" rtlCol="0" anchor="ctr"/>
          <a:lstStyle>
            <a:defPPr>
              <a:defRPr lang="nl-NL"/>
            </a:defPPr>
            <a:lvl1pPr marL="0" algn="r" defTabSz="914400" rtl="0" eaLnBrk="1" latinLnBrk="0" hangingPunct="1">
              <a:defRPr sz="1000" kern="1200">
                <a:solidFill>
                  <a:srgbClr val="FF5000"/>
                </a:solidFill>
                <a:latin typeface="Verdana" charset="0"/>
                <a:ea typeface="Verdana" charset="0"/>
                <a:cs typeface="Verdana"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Titel van dia</a:t>
            </a:r>
            <a:endParaRPr lang="nl-NL" dirty="0"/>
          </a:p>
        </p:txBody>
      </p:sp>
      <p:sp>
        <p:nvSpPr>
          <p:cNvPr id="14" name="Tijdelijke aanduiding voor dianummer 5"/>
          <p:cNvSpPr txBox="1">
            <a:spLocks/>
          </p:cNvSpPr>
          <p:nvPr userDrawn="1"/>
        </p:nvSpPr>
        <p:spPr>
          <a:xfrm>
            <a:off x="8610600" y="6356354"/>
            <a:ext cx="2743200" cy="173749"/>
          </a:xfrm>
          <a:prstGeom prst="rect">
            <a:avLst/>
          </a:prstGeom>
        </p:spPr>
        <p:txBody>
          <a:bodyPr vert="horz" lIns="91440" tIns="45720" rIns="91440" bIns="45720" rtlCol="0" anchor="ctr"/>
          <a:lstStyle>
            <a:defPPr>
              <a:defRPr lang="nl-NL"/>
            </a:defPPr>
            <a:lvl1pPr marL="0" algn="r" defTabSz="914400" rtl="0" eaLnBrk="1" latinLnBrk="0" hangingPunct="1">
              <a:defRPr sz="1000" kern="1200">
                <a:solidFill>
                  <a:srgbClr val="0033A0"/>
                </a:solidFill>
                <a:latin typeface="Verdana" charset="0"/>
                <a:ea typeface="Verdana" charset="0"/>
                <a:cs typeface="Verdana"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a:t> </a:t>
            </a:r>
            <a:fld id="{141DC315-004D-734B-91F7-61E542849DC9}" type="datetimeFigureOut">
              <a:rPr lang="nl-NL" smtClean="0"/>
              <a:pPr/>
              <a:t>9-12-2017</a:t>
            </a:fld>
            <a:r>
              <a:rPr lang="nl-NL"/>
              <a:t> | </a:t>
            </a:r>
            <a:fld id="{2DAB09C5-3251-4B47-B002-D03712DC64C3}" type="slidenum">
              <a:rPr lang="nl-NL" smtClean="0"/>
              <a:pPr/>
              <a:t>‹#›</a:t>
            </a:fld>
            <a:endParaRPr lang="nl-NL" dirty="0"/>
          </a:p>
        </p:txBody>
      </p:sp>
      <p:sp>
        <p:nvSpPr>
          <p:cNvPr id="15" name="Rectangle 14"/>
          <p:cNvSpPr/>
          <p:nvPr userDrawn="1"/>
        </p:nvSpPr>
        <p:spPr>
          <a:xfrm>
            <a:off x="1" y="5704885"/>
            <a:ext cx="12192000" cy="1153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20000" y="5779835"/>
            <a:ext cx="2808784" cy="993701"/>
          </a:xfrm>
          <a:prstGeom prst="rect">
            <a:avLst/>
          </a:prstGeom>
        </p:spPr>
      </p:pic>
      <p:pic>
        <p:nvPicPr>
          <p:cNvPr id="17" name="Picture 16"/>
          <p:cNvPicPr>
            <a:picLocks noChangeAspect="1"/>
          </p:cNvPicPr>
          <p:nvPr userDrawn="1"/>
        </p:nvPicPr>
        <p:blipFill rotWithShape="1">
          <a:blip r:embed="rId13">
            <a:extLst>
              <a:ext uri="{28A0092B-C50C-407E-A947-70E740481C1C}">
                <a14:useLocalDpi xmlns:a14="http://schemas.microsoft.com/office/drawing/2010/main" val="0"/>
              </a:ext>
            </a:extLst>
          </a:blip>
          <a:srcRect t="7912" b="13824"/>
          <a:stretch/>
        </p:blipFill>
        <p:spPr>
          <a:xfrm>
            <a:off x="9138118" y="5871065"/>
            <a:ext cx="2224660" cy="902471"/>
          </a:xfrm>
          <a:prstGeom prst="rect">
            <a:avLst/>
          </a:prstGeom>
        </p:spPr>
      </p:pic>
      <p:sp>
        <p:nvSpPr>
          <p:cNvPr id="18" name="Tijdelijke aanduiding voor dianummer 8"/>
          <p:cNvSpPr txBox="1">
            <a:spLocks/>
          </p:cNvSpPr>
          <p:nvPr userDrawn="1"/>
        </p:nvSpPr>
        <p:spPr>
          <a:xfrm>
            <a:off x="11482465" y="6340840"/>
            <a:ext cx="545887" cy="517160"/>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AB09C5-3251-4B47-B002-D03712DC64C3}" type="slidenum">
              <a:rPr lang="nl-NL" smtClean="0"/>
              <a:pPr/>
              <a:t>‹#›</a:t>
            </a:fld>
            <a:endParaRPr lang="nl-NL" dirty="0"/>
          </a:p>
        </p:txBody>
      </p:sp>
    </p:spTree>
    <p:extLst>
      <p:ext uri="{BB962C8B-B14F-4D97-AF65-F5344CB8AC3E}">
        <p14:creationId xmlns:p14="http://schemas.microsoft.com/office/powerpoint/2010/main" val="1819873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ftr="0" dt="0"/>
  <p:txStyles>
    <p:title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p:titleStyle>
    <p:bodyStyle>
      <a:lvl1pPr marL="228594" indent="-228594" algn="l" defTabSz="914377" rtl="0" eaLnBrk="1" latinLnBrk="0" hangingPunct="1">
        <a:lnSpc>
          <a:spcPct val="90000"/>
        </a:lnSpc>
        <a:spcBef>
          <a:spcPts val="1000"/>
        </a:spcBef>
        <a:buFont typeface="Arial"/>
        <a:buChar char="•"/>
        <a:defRPr sz="2000" kern="1200">
          <a:solidFill>
            <a:srgbClr val="FF5000"/>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3997" userDrawn="1">
          <p15:clr>
            <a:srgbClr val="F26B43"/>
          </p15:clr>
        </p15:guide>
        <p15:guide id="3" orient="horz" pos="4110" userDrawn="1">
          <p15:clr>
            <a:srgbClr val="F26B43"/>
          </p15:clr>
        </p15:guide>
        <p15:guide id="6" orient="horz" pos="4320" userDrawn="1">
          <p15:clr>
            <a:srgbClr val="F26B43"/>
          </p15:clr>
        </p15:guide>
        <p15:guide id="7" orient="horz" pos="358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981634" y="4061011"/>
            <a:ext cx="9238131" cy="1405217"/>
          </a:xfrm>
        </p:spPr>
        <p:txBody>
          <a:bodyPr>
            <a:normAutofit/>
          </a:bodyPr>
          <a:lstStyle/>
          <a:p>
            <a:r>
              <a:rPr lang="nl-NL" sz="2000" dirty="0"/>
              <a:t>Mathias Holvoet, Researcher </a:t>
            </a:r>
            <a:r>
              <a:rPr lang="nl-NL" sz="2000" dirty="0" err="1"/>
              <a:t>Fundamental</a:t>
            </a:r>
            <a:r>
              <a:rPr lang="nl-NL" sz="2000" dirty="0"/>
              <a:t> </a:t>
            </a:r>
            <a:r>
              <a:rPr lang="nl-NL" sz="2000" dirty="0" err="1"/>
              <a:t>Rights</a:t>
            </a:r>
            <a:r>
              <a:rPr lang="nl-NL" sz="2000" dirty="0"/>
              <a:t> </a:t>
            </a:r>
            <a:r>
              <a:rPr lang="nl-NL" sz="2000" dirty="0" err="1"/>
              <a:t>and</a:t>
            </a:r>
            <a:r>
              <a:rPr lang="nl-NL" sz="2000" dirty="0"/>
              <a:t> </a:t>
            </a:r>
            <a:r>
              <a:rPr lang="nl-NL" sz="2000" dirty="0" err="1"/>
              <a:t>Constitutionalism</a:t>
            </a:r>
            <a:r>
              <a:rPr lang="nl-NL" sz="2000" dirty="0"/>
              <a:t> (FRC) Research Group, Vrije Universiteit Brussel.</a:t>
            </a:r>
          </a:p>
          <a:p>
            <a:r>
              <a:rPr lang="nl-NL" sz="2000" i="1" dirty="0"/>
              <a:t>#ADCConf17</a:t>
            </a:r>
          </a:p>
        </p:txBody>
      </p:sp>
      <p:sp>
        <p:nvSpPr>
          <p:cNvPr id="4" name="Titel 3"/>
          <p:cNvSpPr>
            <a:spLocks noGrp="1"/>
          </p:cNvSpPr>
          <p:nvPr>
            <p:ph type="title"/>
          </p:nvPr>
        </p:nvSpPr>
        <p:spPr>
          <a:xfrm>
            <a:off x="894814" y="688192"/>
            <a:ext cx="10256296" cy="2148349"/>
          </a:xfrm>
        </p:spPr>
        <p:txBody>
          <a:bodyPr>
            <a:normAutofit/>
          </a:bodyPr>
          <a:lstStyle/>
          <a:p>
            <a:pPr algn="ctr"/>
            <a:r>
              <a:rPr lang="en-GB" sz="3600" i="1" dirty="0"/>
              <a:t>Prosecuting Organ Trafficking as International Crimes before the Kosovo Specialist Chambers (SC)</a:t>
            </a:r>
            <a:endParaRPr lang="nl-NL" sz="3600" i="1" dirty="0"/>
          </a:p>
        </p:txBody>
      </p:sp>
      <p:sp>
        <p:nvSpPr>
          <p:cNvPr id="5" name="TextBox 4"/>
          <p:cNvSpPr txBox="1"/>
          <p:nvPr/>
        </p:nvSpPr>
        <p:spPr>
          <a:xfrm>
            <a:off x="720001" y="2237070"/>
            <a:ext cx="11281498" cy="523220"/>
          </a:xfrm>
          <a:prstGeom prst="rect">
            <a:avLst/>
          </a:prstGeom>
          <a:noFill/>
        </p:spPr>
        <p:txBody>
          <a:bodyPr wrap="square" rtlCol="0">
            <a:spAutoFit/>
          </a:bodyPr>
          <a:lstStyle/>
          <a:p>
            <a:endParaRPr lang="en-US" sz="2800" b="1" dirty="0">
              <a:latin typeface="Verdana"/>
              <a:cs typeface="Verdana"/>
            </a:endParaRPr>
          </a:p>
        </p:txBody>
      </p:sp>
      <p:sp>
        <p:nvSpPr>
          <p:cNvPr id="6" name="TextBox 5"/>
          <p:cNvSpPr txBox="1"/>
          <p:nvPr/>
        </p:nvSpPr>
        <p:spPr>
          <a:xfrm>
            <a:off x="720002" y="3275853"/>
            <a:ext cx="10256296" cy="369332"/>
          </a:xfrm>
          <a:prstGeom prst="rect">
            <a:avLst/>
          </a:prstGeom>
          <a:noFill/>
        </p:spPr>
        <p:txBody>
          <a:bodyPr wrap="square" rtlCol="0">
            <a:spAutoFit/>
          </a:bodyPr>
          <a:lstStyle/>
          <a:p>
            <a:endParaRPr lang="nl-NL" i="1"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2502275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International Crime</a:t>
            </a:r>
          </a:p>
        </p:txBody>
      </p:sp>
      <p:sp>
        <p:nvSpPr>
          <p:cNvPr id="6" name="TextBox 5"/>
          <p:cNvSpPr txBox="1"/>
          <p:nvPr/>
        </p:nvSpPr>
        <p:spPr>
          <a:xfrm>
            <a:off x="719999" y="1301413"/>
            <a:ext cx="9940874" cy="3785652"/>
          </a:xfrm>
          <a:prstGeom prst="rect">
            <a:avLst/>
          </a:prstGeom>
          <a:noFill/>
        </p:spPr>
        <p:txBody>
          <a:bodyPr wrap="square" rtlCol="0">
            <a:spAutoFit/>
          </a:bodyPr>
          <a:lstStyle/>
          <a:p>
            <a:pPr marL="457200" indent="-457200" algn="just">
              <a:buFont typeface="Arial" charset="0"/>
              <a:buChar char="•"/>
            </a:pPr>
            <a:r>
              <a:rPr lang="en-GB" sz="2400" dirty="0"/>
              <a:t>It has been contended that THBOR “do not fit readily into the ‘international criminal law’ framework that forms the basis of SC’s jurisdiction.” </a:t>
            </a:r>
          </a:p>
          <a:p>
            <a:pPr marL="457200" indent="-457200" algn="just">
              <a:buFont typeface="Arial" charset="0"/>
              <a:buChar char="•"/>
            </a:pPr>
            <a:endParaRPr lang="en-GB" sz="2400" dirty="0">
              <a:latin typeface="Verdana"/>
              <a:cs typeface="Verdana"/>
            </a:endParaRPr>
          </a:p>
          <a:p>
            <a:pPr marL="457200" indent="-457200" algn="just">
              <a:buFont typeface="Arial" charset="0"/>
              <a:buChar char="•"/>
            </a:pPr>
            <a:r>
              <a:rPr lang="en-GB" sz="2400" dirty="0"/>
              <a:t>Compartmentalized understanding of International Criminal Law, which tends to exclude organized crime from its realm, because they are motivated by economic, not political motives. </a:t>
            </a:r>
          </a:p>
          <a:p>
            <a:pPr marL="457200" indent="-457200" algn="just">
              <a:buFont typeface="Arial" charset="0"/>
              <a:buChar char="•"/>
            </a:pPr>
            <a:endParaRPr lang="en-GB" sz="2400" dirty="0">
              <a:latin typeface="Verdana"/>
              <a:cs typeface="Verdana"/>
            </a:endParaRPr>
          </a:p>
          <a:p>
            <a:pPr marL="457200" indent="-457200" algn="just">
              <a:buFont typeface="Arial" charset="0"/>
              <a:buChar char="•"/>
            </a:pPr>
            <a:r>
              <a:rPr lang="en-GB" sz="2400" dirty="0"/>
              <a:t>However, elements of THBOR to be viewed at independently in order to ascertain whether they meet the requisite elements of crimes against humanity and/or war crimes. </a:t>
            </a: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79962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CAH</a:t>
            </a:r>
          </a:p>
        </p:txBody>
      </p:sp>
      <p:sp>
        <p:nvSpPr>
          <p:cNvPr id="6" name="TextBox 5"/>
          <p:cNvSpPr txBox="1"/>
          <p:nvPr/>
        </p:nvSpPr>
        <p:spPr>
          <a:xfrm>
            <a:off x="719999" y="1301413"/>
            <a:ext cx="9940874" cy="4431983"/>
          </a:xfrm>
          <a:prstGeom prst="rect">
            <a:avLst/>
          </a:prstGeom>
          <a:noFill/>
        </p:spPr>
        <p:txBody>
          <a:bodyPr wrap="square" rtlCol="0">
            <a:spAutoFit/>
          </a:bodyPr>
          <a:lstStyle/>
          <a:p>
            <a:pPr marL="457200" indent="-457200" algn="just">
              <a:buFont typeface="Arial" charset="0"/>
              <a:buChar char="•"/>
            </a:pPr>
            <a:r>
              <a:rPr lang="en-GB" sz="2400" dirty="0">
                <a:cs typeface="Verdana"/>
              </a:rPr>
              <a:t>THBOR could be prosecuted by SPO as enslavement as CAH (Article 13(c) of the Law) or as an inhumane act (Article 13(j) of the Law).</a:t>
            </a:r>
          </a:p>
          <a:p>
            <a:pPr marL="457200" indent="-457200" algn="just">
              <a:buFont typeface="Arial" charset="0"/>
              <a:buChar char="•"/>
            </a:pPr>
            <a:endParaRPr lang="en-GB" sz="2400" dirty="0">
              <a:cs typeface="Verdana"/>
            </a:endParaRPr>
          </a:p>
          <a:p>
            <a:pPr marL="457200" indent="-457200" algn="just">
              <a:buFont typeface="Arial" charset="0"/>
              <a:buChar char="•"/>
            </a:pPr>
            <a:r>
              <a:rPr lang="en-GB" sz="2400" dirty="0"/>
              <a:t>For both crimes, it would need to be shown that they are “committed as part of a widespread or systematic attack directed against any civilian population, with knowledge of the attack”:</a:t>
            </a:r>
          </a:p>
          <a:p>
            <a:pPr marL="457200" indent="-457200" algn="just">
              <a:buFont typeface="Arial" charset="0"/>
              <a:buChar char="•"/>
            </a:pPr>
            <a:endParaRPr lang="en-GB" sz="2400" dirty="0"/>
          </a:p>
          <a:p>
            <a:pPr marL="514350" indent="-514350" algn="just">
              <a:buFont typeface="+mj-lt"/>
              <a:buAutoNum type="romanUcPeriod"/>
            </a:pPr>
            <a:r>
              <a:rPr lang="en-GB" dirty="0"/>
              <a:t>Acts of organ trafficking must have been committed ‘in furtherance of’ the widespread or systematic attack against a civilian population.</a:t>
            </a:r>
          </a:p>
          <a:p>
            <a:pPr marL="514350" indent="-514350" algn="just">
              <a:buFont typeface="+mj-lt"/>
              <a:buAutoNum type="romanUcPeriod"/>
            </a:pPr>
            <a:endParaRPr lang="en-GB" dirty="0"/>
          </a:p>
          <a:p>
            <a:pPr marL="514350" indent="-514350" algn="just">
              <a:buFont typeface="+mj-lt"/>
              <a:buAutoNum type="romanUcPeriod"/>
            </a:pPr>
            <a:r>
              <a:rPr lang="en-GB" dirty="0"/>
              <a:t>Defendant must have possessed knowledge of the attack on the civilian population and knowledge that their acts were part of that attack</a:t>
            </a:r>
            <a:r>
              <a:rPr lang="en-US" dirty="0"/>
              <a:t> </a:t>
            </a:r>
            <a:endParaRPr lang="en-GB" dirty="0">
              <a:cs typeface="Verdana"/>
            </a:endParaRPr>
          </a:p>
          <a:p>
            <a:pPr marL="457200" indent="-457200" algn="just">
              <a:buFont typeface="Arial" charset="0"/>
              <a:buChar char="•"/>
            </a:pPr>
            <a:endParaRPr lang="en-GB" sz="2400" dirty="0">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63609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a:t>
            </a:r>
            <a:r>
              <a:rPr lang="nl-NL" sz="3600" dirty="0" err="1"/>
              <a:t>enslavement</a:t>
            </a:r>
            <a:endParaRPr lang="nl-NL" sz="3600" dirty="0"/>
          </a:p>
        </p:txBody>
      </p:sp>
      <p:sp>
        <p:nvSpPr>
          <p:cNvPr id="6" name="TextBox 5"/>
          <p:cNvSpPr txBox="1"/>
          <p:nvPr/>
        </p:nvSpPr>
        <p:spPr>
          <a:xfrm>
            <a:off x="719999" y="1301413"/>
            <a:ext cx="9940874" cy="3785652"/>
          </a:xfrm>
          <a:prstGeom prst="rect">
            <a:avLst/>
          </a:prstGeom>
          <a:noFill/>
        </p:spPr>
        <p:txBody>
          <a:bodyPr wrap="square" rtlCol="0">
            <a:spAutoFit/>
          </a:bodyPr>
          <a:lstStyle/>
          <a:p>
            <a:pPr marL="457200" indent="-457200" algn="just">
              <a:buFont typeface="Arial" charset="0"/>
              <a:buChar char="•"/>
            </a:pPr>
            <a:r>
              <a:rPr lang="en-GB" sz="2400" dirty="0"/>
              <a:t>Under Article 7(2)(c) of the ICC Statute, enslavement is ‘the exercise of any or all of the powers attaching to the right of ownership over a person’, confirmed as customary law by ICTY Appeals Chamber in </a:t>
            </a:r>
            <a:r>
              <a:rPr lang="en-GB" sz="2400" i="1" dirty="0" err="1"/>
              <a:t>Kunarac</a:t>
            </a:r>
            <a:r>
              <a:rPr lang="en-GB" sz="2400" i="1" dirty="0"/>
              <a:t>. </a:t>
            </a:r>
          </a:p>
          <a:p>
            <a:pPr marL="457200" indent="-457200" algn="just">
              <a:buFont typeface="Arial" charset="0"/>
              <a:buChar char="•"/>
            </a:pPr>
            <a:endParaRPr lang="en-US" sz="2400" dirty="0">
              <a:cs typeface="Verdana"/>
            </a:endParaRPr>
          </a:p>
          <a:p>
            <a:pPr marL="457200" indent="-457200" algn="just">
              <a:buFont typeface="Arial" charset="0"/>
              <a:buChar char="•"/>
            </a:pPr>
            <a:r>
              <a:rPr lang="en-US" sz="2400" dirty="0">
                <a:cs typeface="Verdana"/>
              </a:rPr>
              <a:t>Criteria for enslavement elaborated in </a:t>
            </a:r>
            <a:r>
              <a:rPr lang="en-US" sz="2400" i="1" dirty="0" err="1">
                <a:cs typeface="Verdana"/>
              </a:rPr>
              <a:t>Kunarac</a:t>
            </a:r>
            <a:r>
              <a:rPr lang="en-US" sz="2400" i="1" dirty="0">
                <a:cs typeface="Verdana"/>
              </a:rPr>
              <a:t> </a:t>
            </a:r>
            <a:r>
              <a:rPr lang="en-US" sz="2400" dirty="0">
                <a:cs typeface="Verdana"/>
              </a:rPr>
              <a:t>jurisprudence: </a:t>
            </a:r>
            <a:r>
              <a:rPr lang="en-GB" sz="2400" dirty="0"/>
              <a:t>exercise of control over the victim’s freedom of movement; acting against the victim’s will; the use or threat of force; and the purpose of economic exploitation.</a:t>
            </a:r>
          </a:p>
          <a:p>
            <a:pPr marL="457200" indent="-457200" algn="just">
              <a:buFont typeface="Arial" charset="0"/>
              <a:buChar char="•"/>
            </a:pPr>
            <a:endParaRPr lang="en-GB" sz="2400" dirty="0"/>
          </a:p>
          <a:p>
            <a:pPr marL="457200" indent="-457200" algn="just">
              <a:buFont typeface="Arial" charset="0"/>
              <a:buChar char="•"/>
            </a:pPr>
            <a:r>
              <a:rPr lang="en-GB" sz="2400" dirty="0"/>
              <a:t>These criteria are all reflected in definition of THBOR in the Trafficking Protocol. </a:t>
            </a:r>
            <a:endParaRPr lang="en-GB" sz="2400" dirty="0">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98136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a:t>
            </a:r>
            <a:r>
              <a:rPr lang="nl-NL" sz="3600" dirty="0" err="1"/>
              <a:t>enslavement</a:t>
            </a:r>
            <a:endParaRPr lang="nl-NL" sz="3600" dirty="0"/>
          </a:p>
        </p:txBody>
      </p:sp>
      <p:sp>
        <p:nvSpPr>
          <p:cNvPr id="6" name="TextBox 5"/>
          <p:cNvSpPr txBox="1"/>
          <p:nvPr/>
        </p:nvSpPr>
        <p:spPr>
          <a:xfrm>
            <a:off x="719999" y="1301413"/>
            <a:ext cx="9940874" cy="4893647"/>
          </a:xfrm>
          <a:prstGeom prst="rect">
            <a:avLst/>
          </a:prstGeom>
          <a:noFill/>
        </p:spPr>
        <p:txBody>
          <a:bodyPr wrap="square" rtlCol="0">
            <a:spAutoFit/>
          </a:bodyPr>
          <a:lstStyle/>
          <a:p>
            <a:pPr marL="457200" indent="-457200" algn="just">
              <a:buFont typeface="Arial" charset="0"/>
              <a:buChar char="•"/>
            </a:pPr>
            <a:r>
              <a:rPr lang="en-GB" sz="2400" dirty="0"/>
              <a:t>Practice of organ trafficking as committed by KLA could be qualified as human trafficking in the Trafficking Protocol and individual act of crime against humanity of enslavement. </a:t>
            </a:r>
          </a:p>
          <a:p>
            <a:pPr marL="457200" indent="-457200" algn="just">
              <a:buFont typeface="Arial" charset="0"/>
              <a:buChar char="•"/>
            </a:pPr>
            <a:endParaRPr lang="en-GB" sz="2400" dirty="0"/>
          </a:p>
          <a:p>
            <a:pPr marL="457200" indent="-457200" algn="just">
              <a:buFont typeface="Arial" charset="0"/>
              <a:buChar char="•"/>
            </a:pPr>
            <a:r>
              <a:rPr lang="en-GB" sz="2400" dirty="0"/>
              <a:t>Definitional elements of enslavement do not require proof of withdrawal of an organ </a:t>
            </a:r>
            <a:r>
              <a:rPr lang="en-GB" sz="2400" i="1" dirty="0"/>
              <a:t>per se.</a:t>
            </a:r>
          </a:p>
          <a:p>
            <a:pPr marL="457200" indent="-457200" algn="just">
              <a:buFont typeface="Arial" charset="0"/>
              <a:buChar char="•"/>
            </a:pPr>
            <a:endParaRPr lang="en-GB" sz="2400" i="1" dirty="0"/>
          </a:p>
          <a:p>
            <a:pPr marL="457200" indent="-457200" algn="just">
              <a:buFont typeface="Arial" charset="0"/>
              <a:buChar char="•"/>
            </a:pPr>
            <a:r>
              <a:rPr lang="en-GB" sz="2400" dirty="0"/>
              <a:t>Nonetheless, THBOR constitutes prototypical example of enslavement because perpetrators seize control over the victims and own them as thing or commodity.  </a:t>
            </a:r>
          </a:p>
          <a:p>
            <a:pPr marL="457200" indent="-457200" algn="just">
              <a:buFont typeface="Arial" charset="0"/>
              <a:buChar char="•"/>
            </a:pPr>
            <a:endParaRPr lang="en-GB" sz="2400" dirty="0">
              <a:cs typeface="Verdana"/>
            </a:endParaRPr>
          </a:p>
          <a:p>
            <a:pPr marL="457200" indent="-457200" algn="just">
              <a:buFont typeface="Arial" charset="0"/>
              <a:buChar char="•"/>
            </a:pPr>
            <a:endParaRPr lang="en-GB" sz="2400" dirty="0">
              <a:cs typeface="Verdana"/>
            </a:endParaRPr>
          </a:p>
          <a:p>
            <a:pPr marL="457200" indent="-457200" algn="just">
              <a:buFont typeface="Arial" charset="0"/>
              <a:buChar char="•"/>
            </a:pPr>
            <a:endParaRPr lang="en-US" sz="2400" dirty="0">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60997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fontScale="90000"/>
          </a:bodyPr>
          <a:lstStyle/>
          <a:p>
            <a:pPr algn="ctr"/>
            <a:r>
              <a:rPr lang="nl-NL" sz="3600" dirty="0" err="1"/>
              <a:t>Prosecuting</a:t>
            </a:r>
            <a:r>
              <a:rPr lang="nl-NL" sz="3600" dirty="0"/>
              <a:t> THBOR as ‘</a:t>
            </a:r>
            <a:r>
              <a:rPr lang="nl-NL" sz="3600" dirty="0" err="1"/>
              <a:t>other</a:t>
            </a:r>
            <a:r>
              <a:rPr lang="nl-NL" sz="3600" dirty="0"/>
              <a:t> inhumane act’</a:t>
            </a:r>
          </a:p>
        </p:txBody>
      </p:sp>
      <p:sp>
        <p:nvSpPr>
          <p:cNvPr id="6" name="TextBox 5"/>
          <p:cNvSpPr txBox="1"/>
          <p:nvPr/>
        </p:nvSpPr>
        <p:spPr>
          <a:xfrm>
            <a:off x="719999" y="1301413"/>
            <a:ext cx="9940874" cy="5632311"/>
          </a:xfrm>
          <a:prstGeom prst="rect">
            <a:avLst/>
          </a:prstGeom>
          <a:noFill/>
        </p:spPr>
        <p:txBody>
          <a:bodyPr wrap="square" rtlCol="0">
            <a:spAutoFit/>
          </a:bodyPr>
          <a:lstStyle/>
          <a:p>
            <a:pPr marL="457200" indent="-457200" algn="just">
              <a:buFont typeface="Arial" charset="0"/>
              <a:buChar char="•"/>
            </a:pPr>
            <a:r>
              <a:rPr lang="en-GB" sz="2400" dirty="0"/>
              <a:t>Possibility to qualify the crimes of organ trafficking as ‘other inhumane acts’, the catch-all, residual, or default category of underlying crimes against humanity. </a:t>
            </a:r>
          </a:p>
          <a:p>
            <a:pPr marL="457200" indent="-457200" algn="just">
              <a:buFont typeface="Arial" charset="0"/>
              <a:buChar char="•"/>
            </a:pPr>
            <a:endParaRPr lang="en-GB" sz="2400" dirty="0">
              <a:cs typeface="Verdana"/>
            </a:endParaRPr>
          </a:p>
          <a:p>
            <a:pPr marL="457200" indent="-457200" algn="just">
              <a:buFont typeface="Arial" charset="0"/>
              <a:buChar char="•"/>
            </a:pPr>
            <a:r>
              <a:rPr lang="en-GB" sz="2400" dirty="0"/>
              <a:t>Perpetrator must inflict “great suffering, or serious injury to body or to mental physical health” to the victims and the respective act must be “of a character similar” to other individual CAH.</a:t>
            </a:r>
          </a:p>
          <a:p>
            <a:pPr marL="457200" indent="-457200" algn="just">
              <a:buFont typeface="Arial" charset="0"/>
              <a:buChar char="•"/>
            </a:pPr>
            <a:endParaRPr lang="en-GB" sz="2400" dirty="0"/>
          </a:p>
          <a:p>
            <a:pPr marL="457200" indent="-457200" algn="just">
              <a:buFont typeface="Arial" charset="0"/>
              <a:buChar char="•"/>
            </a:pPr>
            <a:r>
              <a:rPr lang="en-GB" sz="2400" dirty="0"/>
              <a:t>Not far-fetched to argue that THBOR inflicts great suffering, or serious injury to body or to mental physical health to the victims and is equally grave as other individual CAH.</a:t>
            </a:r>
          </a:p>
          <a:p>
            <a:pPr marL="457200" indent="-457200" algn="just">
              <a:buFont typeface="Arial" charset="0"/>
              <a:buChar char="•"/>
            </a:pPr>
            <a:endParaRPr lang="en-GB" sz="2400" dirty="0"/>
          </a:p>
          <a:p>
            <a:pPr marL="457200" indent="-457200" algn="just">
              <a:buFont typeface="Arial" charset="0"/>
              <a:buChar char="•"/>
            </a:pPr>
            <a:endParaRPr lang="en-GB" sz="2400" dirty="0">
              <a:cs typeface="Verdana"/>
            </a:endParaRPr>
          </a:p>
          <a:p>
            <a:pPr marL="457200" indent="-457200" algn="just">
              <a:buFont typeface="Arial" charset="0"/>
              <a:buChar char="•"/>
            </a:pPr>
            <a:endParaRPr lang="en-GB" sz="2400" dirty="0">
              <a:cs typeface="Verdana"/>
            </a:endParaRPr>
          </a:p>
          <a:p>
            <a:pPr marL="457200" indent="-457200" algn="just">
              <a:buFont typeface="Arial" charset="0"/>
              <a:buChar char="•"/>
            </a:pPr>
            <a:endParaRPr lang="en-US" sz="2400" dirty="0">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764733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War Crime</a:t>
            </a:r>
          </a:p>
        </p:txBody>
      </p:sp>
      <p:sp>
        <p:nvSpPr>
          <p:cNvPr id="6" name="TextBox 5"/>
          <p:cNvSpPr txBox="1"/>
          <p:nvPr/>
        </p:nvSpPr>
        <p:spPr>
          <a:xfrm>
            <a:off x="719999" y="1301413"/>
            <a:ext cx="9940874" cy="6740307"/>
          </a:xfrm>
          <a:prstGeom prst="rect">
            <a:avLst/>
          </a:prstGeom>
          <a:noFill/>
        </p:spPr>
        <p:txBody>
          <a:bodyPr wrap="square" rtlCol="0">
            <a:spAutoFit/>
          </a:bodyPr>
          <a:lstStyle/>
          <a:p>
            <a:pPr marL="457200" indent="-457200" algn="just">
              <a:buFont typeface="Arial" charset="0"/>
              <a:buChar char="•"/>
            </a:pPr>
            <a:r>
              <a:rPr lang="en-GB" sz="2400" dirty="0"/>
              <a:t>Marty and SITF reports suggest that THBOR occurred mainly after end 1999 --&gt; no qualification of war crime possible due to lack of nexus to armed conflict.</a:t>
            </a:r>
          </a:p>
          <a:p>
            <a:pPr marL="457200" indent="-457200" algn="just">
              <a:buFont typeface="Arial" charset="0"/>
              <a:buChar char="•"/>
            </a:pPr>
            <a:endParaRPr lang="en-GB" sz="2400" dirty="0"/>
          </a:p>
          <a:p>
            <a:pPr marL="457200" indent="-457200" algn="just">
              <a:buFont typeface="Arial" charset="0"/>
              <a:buChar char="•"/>
            </a:pPr>
            <a:r>
              <a:rPr lang="en-GB" sz="2400" dirty="0"/>
              <a:t>However, prosecutions as war crimes still possible: </a:t>
            </a:r>
          </a:p>
          <a:p>
            <a:pPr marL="457200" indent="-457200" algn="just">
              <a:buFont typeface="Arial" charset="0"/>
              <a:buChar char="•"/>
            </a:pPr>
            <a:endParaRPr lang="en-GB" sz="2400" dirty="0"/>
          </a:p>
          <a:p>
            <a:pPr marL="514350" indent="-514350" algn="just">
              <a:buFont typeface="+mj-lt"/>
              <a:buAutoNum type="romanUcPeriod"/>
            </a:pPr>
            <a:r>
              <a:rPr lang="en-GB" sz="2400" dirty="0"/>
              <a:t>If further investigations reveal crimes against ‘wartime detainees’ right before end of armed conflict involved THBOR.</a:t>
            </a:r>
          </a:p>
          <a:p>
            <a:pPr marL="514350" indent="-514350" algn="just">
              <a:buFont typeface="+mj-lt"/>
              <a:buAutoNum type="romanUcPeriod"/>
            </a:pPr>
            <a:r>
              <a:rPr lang="en-GB" sz="2400" dirty="0"/>
              <a:t>If further investigations reveal that individuals subjected to organ removal after end of armed conflict were in fact detained during armed conflict--&gt; established nexus</a:t>
            </a:r>
            <a:r>
              <a:rPr lang="en-US" sz="2400" dirty="0"/>
              <a:t>.</a:t>
            </a:r>
            <a:endParaRPr lang="en-GB" sz="2400" dirty="0"/>
          </a:p>
          <a:p>
            <a:pPr marL="514350" indent="-514350" algn="just">
              <a:buFont typeface="+mj-lt"/>
              <a:buAutoNum type="romanUcPeriod"/>
            </a:pPr>
            <a:endParaRPr lang="en-GB" sz="2400" dirty="0"/>
          </a:p>
          <a:p>
            <a:pPr marL="514350" indent="-514350" algn="just">
              <a:buFont typeface="+mj-lt"/>
              <a:buAutoNum type="romanUcPeriod"/>
            </a:pPr>
            <a:endParaRPr lang="en-GB" sz="2400" dirty="0"/>
          </a:p>
          <a:p>
            <a:pPr marL="457200" indent="-457200" algn="just">
              <a:buFont typeface="Arial" charset="0"/>
              <a:buChar char="•"/>
            </a:pPr>
            <a:endParaRPr lang="en-GB" sz="2400" dirty="0"/>
          </a:p>
          <a:p>
            <a:pPr marL="457200" indent="-457200" algn="just">
              <a:buFont typeface="+mj-lt"/>
              <a:buAutoNum type="arabicPeriod"/>
            </a:pPr>
            <a:endParaRPr lang="en-GB" sz="2400" dirty="0"/>
          </a:p>
          <a:p>
            <a:pPr marL="457200" indent="-457200" algn="just">
              <a:buFont typeface="Arial" charset="0"/>
              <a:buChar char="•"/>
            </a:pPr>
            <a:endParaRPr lang="en-GB" sz="2400" dirty="0">
              <a:cs typeface="Verdana"/>
            </a:endParaRPr>
          </a:p>
          <a:p>
            <a:pPr marL="457200" indent="-457200" algn="just">
              <a:buFont typeface="Arial" charset="0"/>
              <a:buChar char="•"/>
            </a:pPr>
            <a:endParaRPr lang="en-GB" sz="2400" dirty="0">
              <a:cs typeface="Verdana"/>
            </a:endParaRPr>
          </a:p>
          <a:p>
            <a:pPr marL="457200" indent="-457200" algn="just">
              <a:buFont typeface="Arial" charset="0"/>
              <a:buChar char="•"/>
            </a:pPr>
            <a:endParaRPr lang="en-US" sz="2400" dirty="0">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605518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War Crime</a:t>
            </a:r>
          </a:p>
        </p:txBody>
      </p:sp>
      <p:sp>
        <p:nvSpPr>
          <p:cNvPr id="6" name="TextBox 5"/>
          <p:cNvSpPr txBox="1"/>
          <p:nvPr/>
        </p:nvSpPr>
        <p:spPr>
          <a:xfrm>
            <a:off x="719999" y="1301413"/>
            <a:ext cx="9940874" cy="6740307"/>
          </a:xfrm>
          <a:prstGeom prst="rect">
            <a:avLst/>
          </a:prstGeom>
          <a:noFill/>
        </p:spPr>
        <p:txBody>
          <a:bodyPr wrap="square" rtlCol="0">
            <a:spAutoFit/>
          </a:bodyPr>
          <a:lstStyle/>
          <a:p>
            <a:pPr marL="457200" indent="-457200" algn="just">
              <a:buFont typeface="Arial" charset="0"/>
              <a:buChar char="•"/>
            </a:pPr>
            <a:r>
              <a:rPr lang="en-GB" sz="2400" dirty="0"/>
              <a:t>Marty and SITF reports suggest that THBOR occurred mainly after end 1999 --&gt; no qualification of war crime possible due to lack of nexus to armed conflict.</a:t>
            </a:r>
          </a:p>
          <a:p>
            <a:pPr marL="457200" indent="-457200" algn="just">
              <a:buFont typeface="Arial" charset="0"/>
              <a:buChar char="•"/>
            </a:pPr>
            <a:endParaRPr lang="en-GB" sz="2400" dirty="0"/>
          </a:p>
          <a:p>
            <a:pPr marL="457200" indent="-457200" algn="just">
              <a:buFont typeface="Arial" charset="0"/>
              <a:buChar char="•"/>
            </a:pPr>
            <a:r>
              <a:rPr lang="en-GB" sz="2400" dirty="0"/>
              <a:t>However, prosecutions as war crimes still possible: </a:t>
            </a:r>
          </a:p>
          <a:p>
            <a:pPr marL="457200" indent="-457200" algn="just">
              <a:buFont typeface="Arial" charset="0"/>
              <a:buChar char="•"/>
            </a:pPr>
            <a:endParaRPr lang="en-GB" sz="2400" dirty="0"/>
          </a:p>
          <a:p>
            <a:pPr marL="514350" indent="-514350" algn="just">
              <a:buFont typeface="+mj-lt"/>
              <a:buAutoNum type="romanUcPeriod"/>
            </a:pPr>
            <a:r>
              <a:rPr lang="en-GB" sz="2400" dirty="0"/>
              <a:t>If further investigations reveal crimes against ‘wartime detainees’ right before end of armed conflict involved THBOR.</a:t>
            </a:r>
          </a:p>
          <a:p>
            <a:pPr marL="514350" indent="-514350" algn="just">
              <a:buFont typeface="+mj-lt"/>
              <a:buAutoNum type="romanUcPeriod"/>
            </a:pPr>
            <a:r>
              <a:rPr lang="en-GB" sz="2400" dirty="0"/>
              <a:t>If further investigations reveal that individuals subjected to organ removal after end of armed conflict were in fact detained during armed conflict--&gt; established nexus</a:t>
            </a:r>
            <a:r>
              <a:rPr lang="en-US" sz="2400" dirty="0"/>
              <a:t>.</a:t>
            </a:r>
            <a:endParaRPr lang="en-GB" sz="2400" dirty="0"/>
          </a:p>
          <a:p>
            <a:pPr marL="514350" indent="-514350" algn="just">
              <a:buFont typeface="+mj-lt"/>
              <a:buAutoNum type="romanUcPeriod"/>
            </a:pPr>
            <a:endParaRPr lang="en-GB" sz="2400" dirty="0"/>
          </a:p>
          <a:p>
            <a:pPr marL="514350" indent="-514350" algn="just">
              <a:buFont typeface="+mj-lt"/>
              <a:buAutoNum type="romanUcPeriod"/>
            </a:pPr>
            <a:endParaRPr lang="en-GB" sz="2400" dirty="0"/>
          </a:p>
          <a:p>
            <a:pPr marL="457200" indent="-457200" algn="just">
              <a:buFont typeface="Arial" charset="0"/>
              <a:buChar char="•"/>
            </a:pPr>
            <a:endParaRPr lang="en-GB" sz="2400" dirty="0"/>
          </a:p>
          <a:p>
            <a:pPr marL="457200" indent="-457200" algn="just">
              <a:buFont typeface="+mj-lt"/>
              <a:buAutoNum type="arabicPeriod"/>
            </a:pPr>
            <a:endParaRPr lang="en-GB" sz="2400" dirty="0"/>
          </a:p>
          <a:p>
            <a:pPr marL="457200" indent="-457200" algn="just">
              <a:buFont typeface="Arial" charset="0"/>
              <a:buChar char="•"/>
            </a:pPr>
            <a:endParaRPr lang="en-GB" sz="2400" dirty="0">
              <a:cs typeface="Verdana"/>
            </a:endParaRPr>
          </a:p>
          <a:p>
            <a:pPr marL="457200" indent="-457200" algn="just">
              <a:buFont typeface="Arial" charset="0"/>
              <a:buChar char="•"/>
            </a:pPr>
            <a:endParaRPr lang="en-GB" sz="2400" dirty="0">
              <a:cs typeface="Verdana"/>
            </a:endParaRPr>
          </a:p>
          <a:p>
            <a:pPr marL="457200" indent="-457200" algn="just">
              <a:buFont typeface="Arial" charset="0"/>
              <a:buChar char="•"/>
            </a:pPr>
            <a:endParaRPr lang="en-US" sz="2400" dirty="0">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039150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Prosecuting</a:t>
            </a:r>
            <a:r>
              <a:rPr lang="nl-NL" sz="3600" dirty="0"/>
              <a:t> THBOR as War Crime</a:t>
            </a:r>
          </a:p>
        </p:txBody>
      </p:sp>
      <p:sp>
        <p:nvSpPr>
          <p:cNvPr id="6" name="TextBox 5"/>
          <p:cNvSpPr txBox="1"/>
          <p:nvPr/>
        </p:nvSpPr>
        <p:spPr>
          <a:xfrm>
            <a:off x="719999" y="1301413"/>
            <a:ext cx="9940874" cy="4524315"/>
          </a:xfrm>
          <a:prstGeom prst="rect">
            <a:avLst/>
          </a:prstGeom>
          <a:noFill/>
        </p:spPr>
        <p:txBody>
          <a:bodyPr wrap="square" rtlCol="0">
            <a:spAutoFit/>
          </a:bodyPr>
          <a:lstStyle/>
          <a:p>
            <a:r>
              <a:rPr lang="en-GB" sz="2400" dirty="0"/>
              <a:t>Substantively, THBOR may well be charged under:</a:t>
            </a:r>
          </a:p>
          <a:p>
            <a:endParaRPr lang="en-GB" sz="2400" dirty="0"/>
          </a:p>
          <a:p>
            <a:pPr marL="514350" indent="-514350" algn="just">
              <a:buFont typeface="+mj-lt"/>
              <a:buAutoNum type="romanUcPeriod"/>
            </a:pPr>
            <a:r>
              <a:rPr lang="en-GB" sz="2400" dirty="0"/>
              <a:t>Article 14(1)(c)(</a:t>
            </a:r>
            <a:r>
              <a:rPr lang="en-GB" sz="2400" dirty="0" err="1"/>
              <a:t>i</a:t>
            </a:r>
            <a:r>
              <a:rPr lang="en-GB" sz="2400" dirty="0"/>
              <a:t>) of the Law which incorporates the war crime of “(v)</a:t>
            </a:r>
            <a:r>
              <a:rPr lang="en-GB" sz="2400" dirty="0" err="1"/>
              <a:t>iolence</a:t>
            </a:r>
            <a:r>
              <a:rPr lang="en-GB" sz="2400" dirty="0"/>
              <a:t> to life and person, in particular murder of all kinds, mutilation, cruel treatment and torture”. </a:t>
            </a:r>
          </a:p>
          <a:p>
            <a:pPr marL="514350" indent="-514350" algn="just">
              <a:buFont typeface="+mj-lt"/>
              <a:buAutoNum type="romanUcPeriod"/>
            </a:pPr>
            <a:r>
              <a:rPr lang="en-GB" sz="2400" dirty="0"/>
              <a:t>Alternatively, Article 14(1)(d)(xi) of the Law could be relevant, which enshrines subjecting persons who are in the power of another party to the conflict to physical mutilation or to medical or scientific experiments of any kind which are neither justified by the medical, dental or hospital treatment of the person concerned nor carried out in his or her or her interest, and which cause death to or seriously endanger the health of such person or persons. </a:t>
            </a:r>
            <a:endParaRPr lang="en-US" sz="2400" dirty="0"/>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31432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007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en-GB" sz="3600" dirty="0"/>
              <a:t>Main Parts of the Presentation</a:t>
            </a:r>
            <a:endParaRPr lang="nl-NL" sz="3600" dirty="0"/>
          </a:p>
        </p:txBody>
      </p:sp>
      <p:sp>
        <p:nvSpPr>
          <p:cNvPr id="6" name="TextBox 5"/>
          <p:cNvSpPr txBox="1"/>
          <p:nvPr/>
        </p:nvSpPr>
        <p:spPr>
          <a:xfrm>
            <a:off x="961465" y="1143000"/>
            <a:ext cx="9940874" cy="7879080"/>
          </a:xfrm>
          <a:prstGeom prst="rect">
            <a:avLst/>
          </a:prstGeom>
          <a:noFill/>
        </p:spPr>
        <p:txBody>
          <a:bodyPr wrap="square" rtlCol="0">
            <a:spAutoFit/>
          </a:bodyPr>
          <a:lstStyle/>
          <a:p>
            <a:pPr marL="457200" indent="-457200" algn="just">
              <a:buFont typeface="Arial" charset="0"/>
              <a:buChar char="•"/>
            </a:pPr>
            <a:r>
              <a:rPr lang="en-GB" sz="2800" dirty="0"/>
              <a:t>Allegations of Organ Trafficking Made By Del Ponte and in Marty Report and SITF reports.</a:t>
            </a:r>
          </a:p>
          <a:p>
            <a:pPr marL="457200" indent="-457200" algn="just">
              <a:buFont typeface="Wingdings" charset="2"/>
              <a:buChar char="§"/>
            </a:pPr>
            <a:endParaRPr lang="en-GB" sz="2800" dirty="0"/>
          </a:p>
          <a:p>
            <a:pPr marL="457200" indent="-457200" algn="just">
              <a:buFont typeface="Arial" charset="0"/>
              <a:buChar char="•"/>
            </a:pPr>
            <a:r>
              <a:rPr lang="en-GB" sz="2800" dirty="0"/>
              <a:t>Organ Trafficking, An Umbrella Term.</a:t>
            </a:r>
          </a:p>
          <a:p>
            <a:pPr marL="457200" indent="-457200" algn="just">
              <a:buFont typeface="Wingdings" charset="2"/>
              <a:buChar char="§"/>
            </a:pPr>
            <a:endParaRPr lang="en-GB" sz="2800" dirty="0"/>
          </a:p>
          <a:p>
            <a:pPr marL="457200" indent="-457200" algn="just">
              <a:buFont typeface="Arial" charset="0"/>
              <a:buChar char="•"/>
            </a:pPr>
            <a:r>
              <a:rPr lang="en-GB" sz="2800" dirty="0"/>
              <a:t>How to Prosecute Organ Trafficking under the Law on the SC:</a:t>
            </a:r>
          </a:p>
          <a:p>
            <a:pPr marL="457200" indent="-457200" algn="just">
              <a:buFont typeface="Wingdings" charset="2"/>
              <a:buChar char="§"/>
            </a:pPr>
            <a:endParaRPr lang="en-GB" sz="2800" dirty="0"/>
          </a:p>
          <a:p>
            <a:pPr marL="514350" indent="-514350" algn="just">
              <a:buFont typeface="+mj-lt"/>
              <a:buAutoNum type="romanUcPeriod"/>
            </a:pPr>
            <a:r>
              <a:rPr lang="en-GB" sz="2400" dirty="0"/>
              <a:t>Under Domestic Criminal Law of Kosovo</a:t>
            </a:r>
          </a:p>
          <a:p>
            <a:pPr marL="514350" indent="-514350" algn="just">
              <a:buFont typeface="+mj-lt"/>
              <a:buAutoNum type="romanUcPeriod"/>
            </a:pPr>
            <a:r>
              <a:rPr lang="en-GB" sz="2400" dirty="0"/>
              <a:t>Under Transnational Criminal Law Instruments</a:t>
            </a:r>
          </a:p>
          <a:p>
            <a:pPr marL="514350" indent="-514350" algn="just">
              <a:buFont typeface="+mj-lt"/>
              <a:buAutoNum type="romanUcPeriod"/>
            </a:pPr>
            <a:r>
              <a:rPr lang="en-GB" sz="2400" dirty="0"/>
              <a:t>As International Crime (Crimes Against Humanity (CAH) or War Crime</a:t>
            </a:r>
          </a:p>
          <a:p>
            <a:pPr marL="514350" indent="-514350" algn="just">
              <a:buFont typeface="+mj-lt"/>
              <a:buAutoNum type="arabicPeriod"/>
            </a:pPr>
            <a:endParaRPr lang="en-GB" dirty="0"/>
          </a:p>
          <a:p>
            <a:pPr marL="514350" indent="-514350" algn="just">
              <a:buFont typeface="+mj-lt"/>
              <a:buAutoNum type="arabicPeriod"/>
            </a:pPr>
            <a:endParaRPr lang="en-GB" sz="2800" dirty="0"/>
          </a:p>
          <a:p>
            <a:pPr marL="457200" indent="-457200" algn="just">
              <a:buFont typeface="Wingdings" charset="2"/>
              <a:buChar char="§"/>
            </a:pPr>
            <a:endParaRPr lang="en-GB" sz="2800" dirty="0"/>
          </a:p>
          <a:p>
            <a:pPr marL="457200" indent="-457200" algn="just">
              <a:buFont typeface="Wingdings" charset="2"/>
              <a:buChar char="§"/>
            </a:pPr>
            <a:endParaRPr lang="en-GB" sz="2800" dirty="0"/>
          </a:p>
          <a:p>
            <a:pPr marL="457200" indent="-457200" algn="just">
              <a:buFont typeface="Wingdings" charset="2"/>
              <a:buChar char="§"/>
            </a:pPr>
            <a:endParaRPr lang="en-GB" sz="2800" dirty="0"/>
          </a:p>
          <a:p>
            <a:pPr marL="457200" indent="-457200" algn="just">
              <a:buFont typeface="Wingdings" charset="2"/>
              <a:buChar char="§"/>
            </a:pPr>
            <a:endParaRPr lang="en-GB" sz="2800" dirty="0"/>
          </a:p>
          <a:p>
            <a:pPr marL="514350" indent="-514350" algn="just">
              <a:buAutoNum type="arabicParenR"/>
            </a:pPr>
            <a:endParaRPr lang="en-GB" sz="2800" dirty="0"/>
          </a:p>
          <a:p>
            <a:pPr marL="514350" indent="-514350" algn="just">
              <a:buAutoNum type="arabicParenR"/>
            </a:pPr>
            <a:endParaRPr lang="en-GB" sz="2800" dirty="0"/>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537635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en-GB" sz="3600" dirty="0"/>
              <a:t>Allegations Made by Del Ponte</a:t>
            </a:r>
            <a:endParaRPr lang="nl-NL" sz="3600" dirty="0"/>
          </a:p>
        </p:txBody>
      </p:sp>
      <p:sp>
        <p:nvSpPr>
          <p:cNvPr id="6" name="TextBox 5"/>
          <p:cNvSpPr txBox="1"/>
          <p:nvPr/>
        </p:nvSpPr>
        <p:spPr>
          <a:xfrm>
            <a:off x="961465" y="1143000"/>
            <a:ext cx="9940874" cy="4278094"/>
          </a:xfrm>
          <a:prstGeom prst="rect">
            <a:avLst/>
          </a:prstGeom>
          <a:noFill/>
        </p:spPr>
        <p:txBody>
          <a:bodyPr wrap="square" rtlCol="0">
            <a:spAutoFit/>
          </a:bodyPr>
          <a:lstStyle/>
          <a:p>
            <a:pPr marL="342900" indent="-342900">
              <a:buFont typeface="Arial" panose="020B0604020202020204" pitchFamily="34" charset="0"/>
              <a:buChar char="•"/>
            </a:pPr>
            <a:endParaRPr lang="en-GB" sz="2400" dirty="0">
              <a:latin typeface="Verdana"/>
              <a:cs typeface="Verdana"/>
            </a:endParaRPr>
          </a:p>
          <a:p>
            <a:pPr marL="342900" indent="-342900" algn="just">
              <a:buFont typeface="Arial" panose="020B0604020202020204" pitchFamily="34" charset="0"/>
              <a:buChar char="•"/>
            </a:pPr>
            <a:r>
              <a:rPr lang="en-GB" sz="2800" dirty="0">
                <a:cs typeface="Verdana"/>
              </a:rPr>
              <a:t>Allegations of organ trafficking made in co-authored book ‘Madame Prosecutor’.</a:t>
            </a:r>
          </a:p>
          <a:p>
            <a:pPr marL="342900" indent="-342900" algn="just">
              <a:buFont typeface="Arial" panose="020B0604020202020204" pitchFamily="34" charset="0"/>
              <a:buChar char="•"/>
            </a:pPr>
            <a:endParaRPr lang="en-GB" sz="2800" dirty="0">
              <a:cs typeface="Verdana"/>
            </a:endParaRPr>
          </a:p>
          <a:p>
            <a:pPr marL="342900" indent="-342900" algn="just">
              <a:buFont typeface="Arial" panose="020B0604020202020204" pitchFamily="34" charset="0"/>
              <a:buChar char="•"/>
            </a:pPr>
            <a:r>
              <a:rPr lang="en-GB" sz="2800" dirty="0"/>
              <a:t>She claimed that Kosovo Liberation Army (KLA) killed ethnic Serbs to traffic their organs after end of 1999 armed conflict.</a:t>
            </a:r>
            <a:endParaRPr lang="en-GB" sz="2800" dirty="0">
              <a:cs typeface="Verdana"/>
            </a:endParaRPr>
          </a:p>
          <a:p>
            <a:pPr marL="342900" indent="-342900" algn="just">
              <a:buFont typeface="Arial" panose="020B0604020202020204" pitchFamily="34" charset="0"/>
              <a:buChar char="•"/>
            </a:pPr>
            <a:endParaRPr lang="en-GB" sz="2800" dirty="0">
              <a:cs typeface="Verdana"/>
            </a:endParaRPr>
          </a:p>
          <a:p>
            <a:pPr marL="342900" indent="-342900" algn="just">
              <a:buFont typeface="Arial" panose="020B0604020202020204" pitchFamily="34" charset="0"/>
              <a:buChar char="•"/>
            </a:pPr>
            <a:r>
              <a:rPr lang="en-GB" sz="2800" dirty="0"/>
              <a:t>Del Ponte’s allegations served as catalyst for Council of Europe investigation led by Dick Marty. </a:t>
            </a:r>
            <a:endParaRPr lang="en-GB"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211189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a:t>Marty Report</a:t>
            </a:r>
          </a:p>
        </p:txBody>
      </p:sp>
      <p:sp>
        <p:nvSpPr>
          <p:cNvPr id="6" name="TextBox 5"/>
          <p:cNvSpPr txBox="1"/>
          <p:nvPr/>
        </p:nvSpPr>
        <p:spPr>
          <a:xfrm>
            <a:off x="961465" y="1143000"/>
            <a:ext cx="9940874" cy="4647426"/>
          </a:xfrm>
          <a:prstGeom prst="rect">
            <a:avLst/>
          </a:prstGeom>
          <a:noFill/>
        </p:spPr>
        <p:txBody>
          <a:bodyPr wrap="square" rtlCol="0">
            <a:spAutoFit/>
          </a:bodyPr>
          <a:lstStyle/>
          <a:p>
            <a:pPr marL="342900" indent="-342900">
              <a:buFont typeface="Arial" panose="020B0604020202020204" pitchFamily="34" charset="0"/>
              <a:buChar char="•"/>
            </a:pPr>
            <a:endParaRPr lang="nl-NL" sz="2400" dirty="0">
              <a:latin typeface="Verdana"/>
              <a:cs typeface="Verdana"/>
            </a:endParaRPr>
          </a:p>
          <a:p>
            <a:pPr marL="342900" indent="-342900" algn="just">
              <a:buFont typeface="Arial" panose="020B0604020202020204" pitchFamily="34" charset="0"/>
              <a:buChar char="•"/>
            </a:pPr>
            <a:r>
              <a:rPr lang="en-GB" sz="2800" dirty="0">
                <a:cs typeface="Verdana"/>
              </a:rPr>
              <a:t>Marty report corroborated allegations of Del Ponte.</a:t>
            </a:r>
          </a:p>
          <a:p>
            <a:pPr marL="342900" indent="-342900" algn="just">
              <a:buFont typeface="Arial" panose="020B0604020202020204" pitchFamily="34" charset="0"/>
              <a:buChar char="•"/>
            </a:pPr>
            <a:endParaRPr lang="en-GB" sz="2800" dirty="0">
              <a:cs typeface="Verdana"/>
            </a:endParaRPr>
          </a:p>
          <a:p>
            <a:pPr marL="342900" indent="-342900" algn="just">
              <a:buFont typeface="Arial" panose="020B0604020202020204" pitchFamily="34" charset="0"/>
              <a:buChar char="•"/>
            </a:pPr>
            <a:r>
              <a:rPr lang="en-GB" sz="2800" dirty="0">
                <a:cs typeface="Verdana"/>
              </a:rPr>
              <a:t>Among post-conflict detention facilities set up by KLA, at least one specifically set up for the purposes of organ trafficking.</a:t>
            </a:r>
          </a:p>
          <a:p>
            <a:pPr marL="342900" indent="-342900" algn="just">
              <a:buFont typeface="Arial" panose="020B0604020202020204" pitchFamily="34" charset="0"/>
              <a:buChar char="•"/>
            </a:pPr>
            <a:endParaRPr lang="en-GB" sz="2800" dirty="0">
              <a:latin typeface="Verdana"/>
              <a:cs typeface="Verdana"/>
            </a:endParaRPr>
          </a:p>
          <a:p>
            <a:pPr marL="342900" indent="-342900" algn="just">
              <a:buFont typeface="Arial" panose="020B0604020202020204" pitchFamily="34" charset="0"/>
              <a:buChar char="•"/>
            </a:pPr>
            <a:r>
              <a:rPr lang="en-GB" sz="2800" dirty="0"/>
              <a:t>Human organs shipped out of Albania and sold to private overseas clinics as part of international ‘black market’ of organ-trafficking for transplantation.” </a:t>
            </a:r>
            <a:endParaRPr lang="en-GB" sz="28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68638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Findings</a:t>
            </a:r>
            <a:r>
              <a:rPr lang="nl-NL" sz="3600" dirty="0"/>
              <a:t> of </a:t>
            </a:r>
            <a:r>
              <a:rPr lang="nl-NL" sz="3600" dirty="0" err="1"/>
              <a:t>the</a:t>
            </a:r>
            <a:r>
              <a:rPr lang="nl-NL" sz="3600" dirty="0"/>
              <a:t> SITF</a:t>
            </a:r>
          </a:p>
        </p:txBody>
      </p:sp>
      <p:sp>
        <p:nvSpPr>
          <p:cNvPr id="6" name="TextBox 5"/>
          <p:cNvSpPr txBox="1"/>
          <p:nvPr/>
        </p:nvSpPr>
        <p:spPr>
          <a:xfrm>
            <a:off x="961465" y="1143000"/>
            <a:ext cx="9940874" cy="7109639"/>
          </a:xfrm>
          <a:prstGeom prst="rect">
            <a:avLst/>
          </a:prstGeom>
          <a:noFill/>
        </p:spPr>
        <p:txBody>
          <a:bodyPr wrap="square" rtlCol="0">
            <a:spAutoFit/>
          </a:bodyPr>
          <a:lstStyle/>
          <a:p>
            <a:pPr marL="342900" indent="-342900">
              <a:buFont typeface="Arial" panose="020B0604020202020204" pitchFamily="34" charset="0"/>
              <a:buChar char="•"/>
            </a:pPr>
            <a:endParaRPr lang="nl-NL" sz="2400" dirty="0">
              <a:cs typeface="Verdana"/>
            </a:endParaRPr>
          </a:p>
          <a:p>
            <a:pPr marL="342900" indent="-342900" algn="just">
              <a:buFont typeface="Arial" panose="020B0604020202020204" pitchFamily="34" charset="0"/>
              <a:buChar char="•"/>
            </a:pPr>
            <a:r>
              <a:rPr lang="en-GB" sz="2400" dirty="0"/>
              <a:t>Special Investigative Task Force (SITF), autonomous entity falling under  legal authority of EULEX. </a:t>
            </a:r>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a:t>Conducted five-year criminal investigation into allegations of Marty Report.</a:t>
            </a:r>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r>
              <a:rPr lang="en-GB" sz="2400" dirty="0"/>
              <a:t>“Compelling indications that practice occurred on very limited scale: small number of individuals were killed for purpose of extracting and trafficking organs”.</a:t>
            </a:r>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nl-NL" sz="2400" dirty="0">
              <a:cs typeface="Verdana"/>
            </a:endParaRPr>
          </a:p>
          <a:p>
            <a:pPr marL="342900" indent="-342900" algn="just">
              <a:buFont typeface="Arial" panose="020B0604020202020204" pitchFamily="34" charset="0"/>
              <a:buChar char="•"/>
            </a:pPr>
            <a:endParaRPr lang="nl-NL"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0555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err="1"/>
              <a:t>Organ</a:t>
            </a:r>
            <a:r>
              <a:rPr lang="nl-NL" sz="3600" dirty="0"/>
              <a:t> </a:t>
            </a:r>
            <a:r>
              <a:rPr lang="nl-NL" sz="3600" dirty="0" err="1"/>
              <a:t>Trafficking</a:t>
            </a:r>
            <a:r>
              <a:rPr lang="nl-NL" sz="3600" dirty="0"/>
              <a:t>: </a:t>
            </a:r>
            <a:r>
              <a:rPr lang="nl-NL" sz="3600" dirty="0" err="1"/>
              <a:t>an</a:t>
            </a:r>
            <a:r>
              <a:rPr lang="nl-NL" sz="3600" dirty="0"/>
              <a:t> </a:t>
            </a:r>
            <a:r>
              <a:rPr lang="nl-NL" sz="3600" dirty="0" err="1"/>
              <a:t>Umbrella</a:t>
            </a:r>
            <a:r>
              <a:rPr lang="nl-NL" sz="3600" dirty="0"/>
              <a:t> Term</a:t>
            </a:r>
          </a:p>
        </p:txBody>
      </p:sp>
      <p:sp>
        <p:nvSpPr>
          <p:cNvPr id="6" name="TextBox 5"/>
          <p:cNvSpPr txBox="1"/>
          <p:nvPr/>
        </p:nvSpPr>
        <p:spPr>
          <a:xfrm>
            <a:off x="961465" y="1143000"/>
            <a:ext cx="9940874" cy="9694962"/>
          </a:xfrm>
          <a:prstGeom prst="rect">
            <a:avLst/>
          </a:prstGeom>
          <a:noFill/>
        </p:spPr>
        <p:txBody>
          <a:bodyPr wrap="square" rtlCol="0">
            <a:spAutoFit/>
          </a:bodyPr>
          <a:lstStyle/>
          <a:p>
            <a:pPr marL="342900" indent="-342900">
              <a:buFont typeface="Arial" panose="020B0604020202020204" pitchFamily="34" charset="0"/>
              <a:buChar char="•"/>
            </a:pPr>
            <a:endParaRPr lang="nl-NL" sz="2400" dirty="0">
              <a:latin typeface="Verdana"/>
              <a:cs typeface="Verdana"/>
            </a:endParaRPr>
          </a:p>
          <a:p>
            <a:pPr marL="342900" indent="-342900" algn="just">
              <a:buFont typeface="Arial" panose="020B0604020202020204" pitchFamily="34" charset="0"/>
              <a:buChar char="•"/>
            </a:pPr>
            <a:r>
              <a:rPr lang="en-GB" sz="2400" dirty="0"/>
              <a:t>Term ‘trafficking in organs’ covers range of activities that aim to commercialize human organs and tissues for purpose of transplantation:</a:t>
            </a:r>
          </a:p>
          <a:p>
            <a:pPr marL="457200" indent="-457200" algn="just">
              <a:buFont typeface="+mj-lt"/>
              <a:buAutoNum type="romanUcPeriod"/>
            </a:pPr>
            <a:endParaRPr lang="en-GB" sz="2400" dirty="0"/>
          </a:p>
          <a:p>
            <a:pPr marL="514350" indent="-514350" algn="just">
              <a:buFont typeface="+mj-lt"/>
              <a:buAutoNum type="romanUcPeriod"/>
            </a:pPr>
            <a:r>
              <a:rPr lang="en-GB" sz="2400" dirty="0"/>
              <a:t>Trafficking of persons with the intent to remove organs (THBOR);  </a:t>
            </a:r>
          </a:p>
          <a:p>
            <a:pPr marL="457200" indent="-457200" algn="just">
              <a:buFont typeface="+mj-lt"/>
              <a:buAutoNum type="romanUcPeriod"/>
            </a:pPr>
            <a:endParaRPr lang="en-GB" sz="2400" dirty="0"/>
          </a:p>
          <a:p>
            <a:pPr marL="457200" indent="-457200" algn="just">
              <a:buFont typeface="+mj-lt"/>
              <a:buAutoNum type="romanUcPeriod"/>
            </a:pPr>
            <a:r>
              <a:rPr lang="en-GB" sz="2400" dirty="0"/>
              <a:t>Transplant tourism where patients travel abroad seeking an (illegal) transplant with paid donor; </a:t>
            </a:r>
          </a:p>
          <a:p>
            <a:pPr marL="457200" indent="-457200" algn="just">
              <a:buFont typeface="+mj-lt"/>
              <a:buAutoNum type="romanUcPeriod"/>
            </a:pPr>
            <a:endParaRPr lang="en-GB" sz="2400" dirty="0"/>
          </a:p>
          <a:p>
            <a:pPr marL="457200" indent="-457200" algn="just">
              <a:buFont typeface="+mj-lt"/>
              <a:buAutoNum type="romanUcPeriod"/>
            </a:pPr>
            <a:r>
              <a:rPr lang="en-GB" sz="2400" dirty="0"/>
              <a:t>And trafficking in organs, tissues and cells (OTC), which refers to commercial transactions with human body parts that have been removed from living or deceased persons.</a:t>
            </a:r>
            <a:r>
              <a:rPr lang="en-US" sz="2400" dirty="0"/>
              <a:t> </a:t>
            </a:r>
            <a:endParaRPr lang="en-GB" sz="2400" dirty="0"/>
          </a:p>
          <a:p>
            <a:pPr marL="457200" indent="-457200" algn="just">
              <a:buFont typeface="+mj-lt"/>
              <a:buAutoNum type="romanUcPeriod"/>
            </a:pPr>
            <a:endParaRPr lang="en-GB" sz="2400" dirty="0"/>
          </a:p>
          <a:p>
            <a:pPr marL="457200" indent="-457200" algn="just">
              <a:buFont typeface="+mj-lt"/>
              <a:buAutoNum type="romanUcPeriod"/>
            </a:pPr>
            <a:endParaRPr lang="en-GB" sz="2400" dirty="0"/>
          </a:p>
          <a:p>
            <a:pPr marL="457200" indent="-457200" algn="just">
              <a:buFont typeface="+mj-lt"/>
              <a:buAutoNum type="romanUcPeriod"/>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nl-NL" sz="2400" dirty="0">
              <a:cs typeface="Verdana"/>
            </a:endParaRPr>
          </a:p>
          <a:p>
            <a:pPr marL="342900" indent="-342900" algn="just">
              <a:buFont typeface="Arial" panose="020B0604020202020204" pitchFamily="34" charset="0"/>
              <a:buChar char="•"/>
            </a:pPr>
            <a:endParaRPr lang="nl-NL"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09556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fontScale="90000"/>
          </a:bodyPr>
          <a:lstStyle/>
          <a:p>
            <a:pPr algn="ctr"/>
            <a:r>
              <a:rPr lang="nl-NL" sz="3600" dirty="0"/>
              <a:t>How </a:t>
            </a:r>
            <a:r>
              <a:rPr lang="nl-NL" sz="3600" dirty="0" err="1"/>
              <a:t>to</a:t>
            </a:r>
            <a:r>
              <a:rPr lang="nl-NL" sz="3600" dirty="0"/>
              <a:t> </a:t>
            </a:r>
            <a:r>
              <a:rPr lang="nl-NL" sz="3600" dirty="0" err="1"/>
              <a:t>prosecute</a:t>
            </a:r>
            <a:r>
              <a:rPr lang="nl-NL" sz="3600" dirty="0"/>
              <a:t> THBOR </a:t>
            </a:r>
            <a:r>
              <a:rPr lang="nl-NL" sz="3600" dirty="0" err="1"/>
              <a:t>under</a:t>
            </a:r>
            <a:r>
              <a:rPr lang="nl-NL" sz="3600" dirty="0"/>
              <a:t> </a:t>
            </a:r>
            <a:r>
              <a:rPr lang="nl-NL" sz="3600" dirty="0" err="1"/>
              <a:t>the</a:t>
            </a:r>
            <a:r>
              <a:rPr lang="nl-NL" sz="3600" dirty="0"/>
              <a:t> SC </a:t>
            </a:r>
            <a:r>
              <a:rPr lang="nl-NL" sz="3600" dirty="0" err="1"/>
              <a:t>Law</a:t>
            </a:r>
            <a:r>
              <a:rPr lang="nl-NL" sz="3600" dirty="0"/>
              <a:t>?</a:t>
            </a:r>
          </a:p>
        </p:txBody>
      </p:sp>
      <p:sp>
        <p:nvSpPr>
          <p:cNvPr id="6" name="TextBox 5"/>
          <p:cNvSpPr txBox="1"/>
          <p:nvPr/>
        </p:nvSpPr>
        <p:spPr>
          <a:xfrm>
            <a:off x="961465" y="1143000"/>
            <a:ext cx="9940874" cy="10248960"/>
          </a:xfrm>
          <a:prstGeom prst="rect">
            <a:avLst/>
          </a:prstGeom>
          <a:noFill/>
        </p:spPr>
        <p:txBody>
          <a:bodyPr wrap="square" rtlCol="0">
            <a:spAutoFit/>
          </a:bodyPr>
          <a:lstStyle/>
          <a:p>
            <a:pPr marL="457200" indent="-457200" algn="just">
              <a:buFont typeface="Arial" charset="0"/>
              <a:buChar char="•"/>
            </a:pPr>
            <a:r>
              <a:rPr lang="en-GB" sz="2800" dirty="0"/>
              <a:t>When reading Marty and SITF Reports, KLA seems to have primarily engaged in practice of THBOR. Three possibilities to prosecute THBOR under SC Law:</a:t>
            </a:r>
          </a:p>
          <a:p>
            <a:pPr marL="457200" indent="-457200" algn="just">
              <a:buFont typeface="Arial" charset="0"/>
              <a:buChar char="•"/>
            </a:pPr>
            <a:endParaRPr lang="en-GB" sz="2800" dirty="0"/>
          </a:p>
          <a:p>
            <a:pPr marL="571500" indent="-571500" algn="just">
              <a:buFont typeface="+mj-lt"/>
              <a:buAutoNum type="romanUcPeriod"/>
            </a:pPr>
            <a:r>
              <a:rPr lang="en-GB" sz="2800" dirty="0"/>
              <a:t>Under Criminal Law of Kosovo incorporated in SC Law.</a:t>
            </a:r>
          </a:p>
          <a:p>
            <a:pPr marL="571500" indent="-571500" algn="just">
              <a:buFont typeface="+mj-lt"/>
              <a:buAutoNum type="romanUcPeriod"/>
            </a:pPr>
            <a:endParaRPr lang="en-GB" sz="2800" dirty="0"/>
          </a:p>
          <a:p>
            <a:pPr marL="571500" indent="-571500" algn="just">
              <a:buFont typeface="+mj-lt"/>
              <a:buAutoNum type="romanUcPeriod"/>
            </a:pPr>
            <a:r>
              <a:rPr lang="en-GB" sz="2800" dirty="0"/>
              <a:t>Under Transnational Criminal Law Instruments.</a:t>
            </a:r>
          </a:p>
          <a:p>
            <a:pPr marL="571500" indent="-571500" algn="just">
              <a:buFont typeface="+mj-lt"/>
              <a:buAutoNum type="romanUcPeriod"/>
            </a:pPr>
            <a:endParaRPr lang="en-GB" sz="2800" dirty="0"/>
          </a:p>
          <a:p>
            <a:pPr marL="571500" indent="-571500" algn="just">
              <a:buFont typeface="+mj-lt"/>
              <a:buAutoNum type="romanUcPeriod"/>
            </a:pPr>
            <a:r>
              <a:rPr lang="en-GB" sz="2800" dirty="0"/>
              <a:t>Under ICL definitions (CAH, war crimes) incorporated in SC Law.</a:t>
            </a:r>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nl-NL" sz="2400" dirty="0">
              <a:cs typeface="Verdana"/>
            </a:endParaRPr>
          </a:p>
          <a:p>
            <a:pPr marL="342900" indent="-342900" algn="just">
              <a:buFont typeface="Arial" panose="020B0604020202020204" pitchFamily="34" charset="0"/>
              <a:buChar char="•"/>
            </a:pPr>
            <a:endParaRPr lang="nl-NL"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516113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a:bodyPr>
          <a:lstStyle/>
          <a:p>
            <a:pPr algn="ctr"/>
            <a:r>
              <a:rPr lang="nl-NL" sz="3600" dirty="0"/>
              <a:t>THBOR </a:t>
            </a:r>
            <a:r>
              <a:rPr lang="nl-NL" sz="3600" dirty="0" err="1"/>
              <a:t>under</a:t>
            </a:r>
            <a:r>
              <a:rPr lang="nl-NL" sz="3600" dirty="0"/>
              <a:t> </a:t>
            </a:r>
            <a:r>
              <a:rPr lang="nl-NL" sz="3600" dirty="0" err="1"/>
              <a:t>the</a:t>
            </a:r>
            <a:r>
              <a:rPr lang="nl-NL" sz="3600" dirty="0"/>
              <a:t> </a:t>
            </a:r>
            <a:r>
              <a:rPr lang="nl-NL" sz="3600" dirty="0" err="1"/>
              <a:t>Criminal</a:t>
            </a:r>
            <a:r>
              <a:rPr lang="nl-NL" sz="3600" dirty="0"/>
              <a:t> </a:t>
            </a:r>
            <a:r>
              <a:rPr lang="nl-NL" sz="3600" dirty="0" err="1"/>
              <a:t>Law</a:t>
            </a:r>
            <a:r>
              <a:rPr lang="nl-NL" sz="3600" dirty="0"/>
              <a:t> of Kosovo</a:t>
            </a:r>
          </a:p>
        </p:txBody>
      </p:sp>
      <p:sp>
        <p:nvSpPr>
          <p:cNvPr id="6" name="TextBox 5"/>
          <p:cNvSpPr txBox="1"/>
          <p:nvPr/>
        </p:nvSpPr>
        <p:spPr>
          <a:xfrm>
            <a:off x="961465" y="1143000"/>
            <a:ext cx="9940874" cy="10433625"/>
          </a:xfrm>
          <a:prstGeom prst="rect">
            <a:avLst/>
          </a:prstGeom>
          <a:noFill/>
        </p:spPr>
        <p:txBody>
          <a:bodyPr wrap="square" rtlCol="0">
            <a:spAutoFit/>
          </a:bodyPr>
          <a:lstStyle/>
          <a:p>
            <a:pPr marL="457200" indent="-457200" algn="just">
              <a:buFont typeface="Arial" charset="0"/>
              <a:buChar char="•"/>
            </a:pPr>
            <a:r>
              <a:rPr lang="en-GB" sz="2400" dirty="0"/>
              <a:t>Article 265 of the Criminal Code of Kosovo outlaws the “unlawful transplantation and trafficking of human organs and tissues”. </a:t>
            </a:r>
          </a:p>
          <a:p>
            <a:pPr marL="457200" indent="-457200" algn="just">
              <a:buFont typeface="Arial" charset="0"/>
              <a:buChar char="•"/>
            </a:pPr>
            <a:endParaRPr lang="en-GB" sz="2400" dirty="0"/>
          </a:p>
          <a:p>
            <a:pPr marL="457200" indent="-457200" algn="just">
              <a:buFont typeface="Arial" charset="0"/>
              <a:buChar char="•"/>
            </a:pPr>
            <a:r>
              <a:rPr lang="en-GB" sz="2400" dirty="0"/>
              <a:t>Prosecutions under Article 265 problematic from perspective of non-retroactivity principle: Criminal Code of Kosovo was adopted only in 2012, years after temporal jurisdiction of the SC. </a:t>
            </a:r>
          </a:p>
          <a:p>
            <a:pPr marL="457200" indent="-457200" algn="just">
              <a:buFont typeface="Arial" charset="0"/>
              <a:buChar char="•"/>
            </a:pPr>
            <a:endParaRPr lang="en-GB" sz="2400" dirty="0"/>
          </a:p>
          <a:p>
            <a:pPr marL="457200" indent="-457200" algn="just">
              <a:buFont typeface="Arial" charset="0"/>
              <a:buChar char="•"/>
            </a:pPr>
            <a:r>
              <a:rPr lang="en-GB" sz="2400" dirty="0"/>
              <a:t>Article 15 of the Law on “Other Crimes under Kosovo Law” declares Criminal Code of the Socialist Federal Republic of Yugoslavia (1976) and Criminal Law of the Socialist Autonomous Province of Kosovo (1977) applicable, but neither documents criminalizes THBOR.</a:t>
            </a:r>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457200" indent="-457200" algn="just">
              <a:buFont typeface="+mj-lt"/>
              <a:buAutoNum type="arabicPeriod"/>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en-GB" sz="2400" dirty="0"/>
          </a:p>
          <a:p>
            <a:pPr marL="342900" indent="-342900" algn="just">
              <a:buFont typeface="Arial" panose="020B0604020202020204" pitchFamily="34" charset="0"/>
              <a:buChar char="•"/>
            </a:pPr>
            <a:endParaRPr lang="nl-NL" sz="2400" dirty="0">
              <a:cs typeface="Verdana"/>
            </a:endParaRPr>
          </a:p>
          <a:p>
            <a:pPr marL="342900" indent="-342900" algn="just">
              <a:buFont typeface="Arial" panose="020B0604020202020204" pitchFamily="34" charset="0"/>
              <a:buChar char="•"/>
            </a:pPr>
            <a:endParaRPr lang="nl-NL"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a:p>
            <a:pPr marL="342900" indent="-342900">
              <a:buFont typeface="Arial" panose="020B0604020202020204" pitchFamily="34" charset="0"/>
              <a:buChar char="•"/>
            </a:pP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68243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894814" y="221877"/>
            <a:ext cx="10256296" cy="813548"/>
          </a:xfrm>
        </p:spPr>
        <p:txBody>
          <a:bodyPr>
            <a:normAutofit fontScale="90000"/>
          </a:bodyPr>
          <a:lstStyle/>
          <a:p>
            <a:pPr algn="ctr"/>
            <a:r>
              <a:rPr lang="nl-NL" sz="3600" dirty="0" err="1"/>
              <a:t>Prosecuting</a:t>
            </a:r>
            <a:r>
              <a:rPr lang="nl-NL" sz="3600" dirty="0"/>
              <a:t> THBOR </a:t>
            </a:r>
            <a:r>
              <a:rPr lang="nl-NL" sz="3600" dirty="0" err="1"/>
              <a:t>under</a:t>
            </a:r>
            <a:r>
              <a:rPr lang="nl-NL" sz="3600" dirty="0"/>
              <a:t> </a:t>
            </a:r>
            <a:r>
              <a:rPr lang="nl-NL" sz="3600" dirty="0" err="1"/>
              <a:t>Transnational</a:t>
            </a:r>
            <a:r>
              <a:rPr lang="nl-NL" sz="3600" dirty="0"/>
              <a:t> </a:t>
            </a:r>
            <a:r>
              <a:rPr lang="nl-NL" sz="3600" dirty="0" err="1"/>
              <a:t>Criminal</a:t>
            </a:r>
            <a:r>
              <a:rPr lang="nl-NL" sz="3600" dirty="0"/>
              <a:t> </a:t>
            </a:r>
            <a:r>
              <a:rPr lang="nl-NL" sz="3600" dirty="0" err="1"/>
              <a:t>Law</a:t>
            </a:r>
            <a:r>
              <a:rPr lang="nl-NL" sz="3600" dirty="0"/>
              <a:t> </a:t>
            </a:r>
            <a:r>
              <a:rPr lang="nl-NL" sz="3600" dirty="0" err="1"/>
              <a:t>instruments</a:t>
            </a:r>
            <a:endParaRPr lang="nl-NL" sz="3600" dirty="0"/>
          </a:p>
        </p:txBody>
      </p:sp>
      <p:sp>
        <p:nvSpPr>
          <p:cNvPr id="6" name="TextBox 5"/>
          <p:cNvSpPr txBox="1"/>
          <p:nvPr/>
        </p:nvSpPr>
        <p:spPr>
          <a:xfrm>
            <a:off x="719999" y="1301412"/>
            <a:ext cx="10206306" cy="3785652"/>
          </a:xfrm>
          <a:prstGeom prst="rect">
            <a:avLst/>
          </a:prstGeom>
          <a:noFill/>
        </p:spPr>
        <p:txBody>
          <a:bodyPr wrap="square" rtlCol="0">
            <a:spAutoFit/>
          </a:bodyPr>
          <a:lstStyle/>
          <a:p>
            <a:pPr marL="457200" indent="-457200" algn="just">
              <a:buFont typeface="Arial" charset="0"/>
              <a:buChar char="•"/>
            </a:pPr>
            <a:r>
              <a:rPr lang="en-GB" sz="2400" dirty="0"/>
              <a:t>Article 12 of the SC Law prescribes that SC shall apply customary international law as applicable at times the crimes were committed. </a:t>
            </a:r>
          </a:p>
          <a:p>
            <a:pPr marL="457200" indent="-457200" algn="just">
              <a:buFont typeface="Arial" charset="0"/>
              <a:buChar char="•"/>
            </a:pPr>
            <a:endParaRPr lang="en-GB" sz="2400" dirty="0"/>
          </a:p>
          <a:p>
            <a:pPr marL="457200" indent="-457200" algn="just">
              <a:buFont typeface="Arial" charset="0"/>
              <a:buChar char="•"/>
            </a:pPr>
            <a:r>
              <a:rPr lang="en-GB" sz="2400" dirty="0"/>
              <a:t>Does not exclude the applicability of customary international law other than definitions of crimes against humanity and war crimes under the SC Law. </a:t>
            </a:r>
          </a:p>
          <a:p>
            <a:pPr marL="457200" indent="-457200" algn="just">
              <a:buFont typeface="Arial" charset="0"/>
              <a:buChar char="•"/>
            </a:pPr>
            <a:endParaRPr lang="en-GB" sz="2400" dirty="0">
              <a:latin typeface="Verdana"/>
              <a:cs typeface="Verdana"/>
            </a:endParaRPr>
          </a:p>
          <a:p>
            <a:pPr marL="457200" indent="-457200" algn="just">
              <a:buFont typeface="Arial" charset="0"/>
              <a:buChar char="•"/>
            </a:pPr>
            <a:r>
              <a:rPr lang="en-GB" sz="2400" dirty="0"/>
              <a:t>THBOR could be prosecuted under Trafficking Protocol to the UN Convention against Transnational Organised Crime and the Draft Council of Europe Convention against Trafficking in Human Organs, if they constituted customary international law at time of commission of crimes.</a:t>
            </a:r>
            <a:endParaRPr lang="en-GB" sz="2400" dirty="0">
              <a:latin typeface="Verdana"/>
              <a:cs typeface="Verdana"/>
            </a:endParaRPr>
          </a:p>
        </p:txBody>
      </p:sp>
      <p:sp>
        <p:nvSpPr>
          <p:cNvPr id="7" name="Rectangle 6"/>
          <p:cNvSpPr/>
          <p:nvPr/>
        </p:nvSpPr>
        <p:spPr>
          <a:xfrm>
            <a:off x="11384280" y="6195060"/>
            <a:ext cx="457200" cy="662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9999" y="5675586"/>
            <a:ext cx="3275101" cy="1200329"/>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p:txBody>
      </p:sp>
      <p:pic>
        <p:nvPicPr>
          <p:cNvPr id="2" name="Picture 1" descr="Screen Shot 2016-11-13 at 11.29.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4780" y="5651500"/>
            <a:ext cx="5346700" cy="1206500"/>
          </a:xfrm>
          <a:prstGeom prst="rect">
            <a:avLst/>
          </a:prstGeom>
        </p:spPr>
      </p:pic>
    </p:spTree>
    <p:extLst>
      <p:ext uri="{BB962C8B-B14F-4D97-AF65-F5344CB8AC3E}">
        <p14:creationId xmlns:p14="http://schemas.microsoft.com/office/powerpoint/2010/main" val="1938557942"/>
      </p:ext>
    </p:extLst>
  </p:cSld>
  <p:clrMapOvr>
    <a:masterClrMapping/>
  </p:clrMapOvr>
</p:sld>
</file>

<file path=ppt/theme/theme1.xml><?xml version="1.0" encoding="utf-8"?>
<a:theme xmlns:a="http://schemas.openxmlformats.org/drawingml/2006/main" name="1 VUB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EC1F8857-530F-8C4E-84BD-92ABFA3BC112}" vid="{3FBBE760-C14E-924E-90D0-1AA777350BDB}"/>
    </a:ext>
  </a:extLst>
</a:theme>
</file>

<file path=ppt/theme/theme2.xml><?xml version="1.0" encoding="utf-8"?>
<a:theme xmlns:a="http://schemas.openxmlformats.org/drawingml/2006/main" name="3_VUB THEME GRIJ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EC1F8857-530F-8C4E-84BD-92ABFA3BC112}" vid="{D0F5CD9D-9A24-8A46-B8B7-DEC15B727428}"/>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VUB-POWERPOINT</Template>
  <TotalTime>10174</TotalTime>
  <Words>1468</Words>
  <Application>Microsoft Office PowerPoint</Application>
  <PresentationFormat>Widescreen</PresentationFormat>
  <Paragraphs>268</Paragraphs>
  <Slides>18</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Verdana</vt:lpstr>
      <vt:lpstr>Wingdings</vt:lpstr>
      <vt:lpstr>1 VUB THEME</vt:lpstr>
      <vt:lpstr>3_VUB THEME GRIJS</vt:lpstr>
      <vt:lpstr>Prosecuting Organ Trafficking as International Crimes before the Kosovo Specialist Chambers (SC)</vt:lpstr>
      <vt:lpstr>Main Parts of the Presentation</vt:lpstr>
      <vt:lpstr>Allegations Made by Del Ponte</vt:lpstr>
      <vt:lpstr>Marty Report</vt:lpstr>
      <vt:lpstr>Findings of the SITF</vt:lpstr>
      <vt:lpstr>Organ Trafficking: an Umbrella Term</vt:lpstr>
      <vt:lpstr>How to prosecute THBOR under the SC Law?</vt:lpstr>
      <vt:lpstr>THBOR under the Criminal Law of Kosovo</vt:lpstr>
      <vt:lpstr>Prosecuting THBOR under Transnational Criminal Law instruments</vt:lpstr>
      <vt:lpstr>Prosecuting THBOR as International Crime</vt:lpstr>
      <vt:lpstr>Prosecuting THBOR as CAH</vt:lpstr>
      <vt:lpstr>Prosecuting THBOR as enslavement</vt:lpstr>
      <vt:lpstr>Prosecuting THBOR as enslavement</vt:lpstr>
      <vt:lpstr>Prosecuting THBOR as ‘other inhumane act’</vt:lpstr>
      <vt:lpstr>Prosecuting THBOR as War Crime</vt:lpstr>
      <vt:lpstr>Prosecuting THBOR as War Crime</vt:lpstr>
      <vt:lpstr>Prosecuting THBOR as War Crime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Christof ROOS</dc:creator>
  <cp:lastModifiedBy>ADC-ICTY</cp:lastModifiedBy>
  <cp:revision>164</cp:revision>
  <dcterms:created xsi:type="dcterms:W3CDTF">2016-10-04T11:49:38Z</dcterms:created>
  <dcterms:modified xsi:type="dcterms:W3CDTF">2017-12-11T09:37:29Z</dcterms:modified>
</cp:coreProperties>
</file>