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83" r:id="rId2"/>
    <p:sldId id="284" r:id="rId3"/>
  </p:sldIdLst>
  <p:sldSz cx="12192000" cy="6858000"/>
  <p:notesSz cx="7010400" cy="92964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jolaine Olwel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BE3C"/>
    <a:srgbClr val="4C7B29"/>
    <a:srgbClr val="E1D243"/>
    <a:srgbClr val="879E32"/>
    <a:srgbClr val="A3C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5" autoAdjust="0"/>
    <p:restoredTop sz="95398" autoAdjust="0"/>
  </p:normalViewPr>
  <p:slideViewPr>
    <p:cSldViewPr snapToGrid="0">
      <p:cViewPr varScale="1">
        <p:scale>
          <a:sx n="118" d="100"/>
          <a:sy n="118" d="100"/>
        </p:scale>
        <p:origin x="248" y="2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1CF0FB-20EA-4E8B-BCCB-110306D61538}" type="datetimeFigureOut">
              <a:rPr lang="es-CO" smtClean="0"/>
              <a:t>16/02/19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148D6E4-E96B-4D5F-A183-3DB002DF2D41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658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D6E4-E96B-4D5F-A183-3DB002DF2D41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4822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2870" y="1122363"/>
            <a:ext cx="565512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2870" y="3602038"/>
            <a:ext cx="565513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965" y="1237043"/>
            <a:ext cx="3216096" cy="201272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 rot="5400000">
            <a:off x="3777409" y="3720583"/>
            <a:ext cx="1732143" cy="45719"/>
          </a:xfrm>
          <a:prstGeom prst="rect">
            <a:avLst/>
          </a:prstGeom>
          <a:solidFill>
            <a:srgbClr val="A8C4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 rot="5400000">
            <a:off x="3777863" y="1988440"/>
            <a:ext cx="1732143" cy="45719"/>
          </a:xfrm>
          <a:prstGeom prst="rect">
            <a:avLst/>
          </a:prstGeom>
          <a:solidFill>
            <a:srgbClr val="5E6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 rot="5400000">
            <a:off x="3776958" y="5452726"/>
            <a:ext cx="1732143" cy="45719"/>
          </a:xfrm>
          <a:prstGeom prst="rect">
            <a:avLst/>
          </a:prstGeom>
          <a:solidFill>
            <a:srgbClr val="F6E7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2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0746" y="3535041"/>
            <a:ext cx="6790508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_tradnl"/>
              <a:t>Clic para editar título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408" y="769908"/>
            <a:ext cx="3597184" cy="2251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24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rot="5400000">
            <a:off x="4952627" y="-394434"/>
            <a:ext cx="7027817" cy="7607680"/>
          </a:xfrm>
          <a:prstGeom prst="rect">
            <a:avLst/>
          </a:prstGeom>
          <a:solidFill>
            <a:srgbClr val="F6E7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5059" y="1122363"/>
            <a:ext cx="565512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5059" y="3602038"/>
            <a:ext cx="565513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26" y="2003168"/>
            <a:ext cx="3216096" cy="20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85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6429930"/>
            <a:ext cx="9929925" cy="428070"/>
            <a:chOff x="0" y="6429930"/>
            <a:chExt cx="9929925" cy="428070"/>
          </a:xfrm>
        </p:grpSpPr>
        <p:sp>
          <p:nvSpPr>
            <p:cNvPr id="11" name="Rectangle 10"/>
            <p:cNvSpPr/>
            <p:nvPr/>
          </p:nvSpPr>
          <p:spPr>
            <a:xfrm>
              <a:off x="6619950" y="6429930"/>
              <a:ext cx="3309975" cy="428070"/>
            </a:xfrm>
            <a:prstGeom prst="rect">
              <a:avLst/>
            </a:prstGeom>
            <a:solidFill>
              <a:srgbClr val="F6E7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09975" y="6429930"/>
              <a:ext cx="3309975" cy="428070"/>
            </a:xfrm>
            <a:prstGeom prst="rect">
              <a:avLst/>
            </a:prstGeom>
            <a:solidFill>
              <a:srgbClr val="A8C4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429930"/>
              <a:ext cx="3309975" cy="428070"/>
            </a:xfrm>
            <a:prstGeom prst="rect">
              <a:avLst/>
            </a:prstGeom>
            <a:solidFill>
              <a:srgbClr val="5E6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091725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3463046" y="6463165"/>
            <a:ext cx="213976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BFFF12-8F6B-48A3-BD7A-E7DCD9BC9637}" type="datetimeFigureOut">
              <a:rPr lang="en-GB" smtClean="0"/>
              <a:pPr/>
              <a:t>16/02/2019</a:t>
            </a:fld>
            <a:endParaRPr lang="en-GB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1285" y="6463165"/>
            <a:ext cx="2249035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9DFC109D-20D2-4CBC-A3E6-7B11D6ADF2B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271" y="5665468"/>
            <a:ext cx="1664990" cy="104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02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676" y="48183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4676" y="336155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0" y="6429930"/>
            <a:ext cx="9929925" cy="428070"/>
            <a:chOff x="0" y="6429930"/>
            <a:chExt cx="9929925" cy="428070"/>
          </a:xfrm>
        </p:grpSpPr>
        <p:sp>
          <p:nvSpPr>
            <p:cNvPr id="12" name="Rectangle 11"/>
            <p:cNvSpPr/>
            <p:nvPr/>
          </p:nvSpPr>
          <p:spPr>
            <a:xfrm>
              <a:off x="6619950" y="6429930"/>
              <a:ext cx="3309975" cy="428070"/>
            </a:xfrm>
            <a:prstGeom prst="rect">
              <a:avLst/>
            </a:prstGeom>
            <a:solidFill>
              <a:srgbClr val="F6E7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09975" y="6429930"/>
              <a:ext cx="3309975" cy="428070"/>
            </a:xfrm>
            <a:prstGeom prst="rect">
              <a:avLst/>
            </a:prstGeom>
            <a:solidFill>
              <a:srgbClr val="A8C4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6429930"/>
              <a:ext cx="3309975" cy="428070"/>
            </a:xfrm>
            <a:prstGeom prst="rect">
              <a:avLst/>
            </a:prstGeom>
            <a:solidFill>
              <a:srgbClr val="5E6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3463046" y="6463165"/>
            <a:ext cx="213976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BFFF12-8F6B-48A3-BD7A-E7DCD9BC9637}" type="datetimeFigureOut">
              <a:rPr lang="en-GB" smtClean="0"/>
              <a:pPr/>
              <a:t>16/02/2019</a:t>
            </a:fld>
            <a:endParaRPr lang="en-GB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1285" y="6463165"/>
            <a:ext cx="2249035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9DFC109D-20D2-4CBC-A3E6-7B11D6ADF2B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271" y="5665468"/>
            <a:ext cx="1664990" cy="104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85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736975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36975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grpSp>
        <p:nvGrpSpPr>
          <p:cNvPr id="15" name="Group 14"/>
          <p:cNvGrpSpPr/>
          <p:nvPr/>
        </p:nvGrpSpPr>
        <p:grpSpPr>
          <a:xfrm>
            <a:off x="0" y="6429930"/>
            <a:ext cx="9929925" cy="428070"/>
            <a:chOff x="0" y="6429930"/>
            <a:chExt cx="9929925" cy="428070"/>
          </a:xfrm>
        </p:grpSpPr>
        <p:sp>
          <p:nvSpPr>
            <p:cNvPr id="16" name="Rectangle 15"/>
            <p:cNvSpPr/>
            <p:nvPr/>
          </p:nvSpPr>
          <p:spPr>
            <a:xfrm>
              <a:off x="6619950" y="6429930"/>
              <a:ext cx="3309975" cy="428070"/>
            </a:xfrm>
            <a:prstGeom prst="rect">
              <a:avLst/>
            </a:prstGeom>
            <a:solidFill>
              <a:srgbClr val="F6E7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309975" y="6429930"/>
              <a:ext cx="3309975" cy="428070"/>
            </a:xfrm>
            <a:prstGeom prst="rect">
              <a:avLst/>
            </a:prstGeom>
            <a:solidFill>
              <a:srgbClr val="A8C4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0" y="6429930"/>
              <a:ext cx="3309975" cy="428070"/>
            </a:xfrm>
            <a:prstGeom prst="rect">
              <a:avLst/>
            </a:prstGeom>
            <a:solidFill>
              <a:srgbClr val="5E6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3463046" y="6463165"/>
            <a:ext cx="213976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BFFF12-8F6B-48A3-BD7A-E7DCD9BC9637}" type="datetimeFigureOut">
              <a:rPr lang="en-GB" smtClean="0"/>
              <a:pPr/>
              <a:t>16/02/2019</a:t>
            </a:fld>
            <a:endParaRPr lang="en-GB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1285" y="6463165"/>
            <a:ext cx="2249035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9DFC109D-20D2-4CBC-A3E6-7B11D6ADF2B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271" y="5665468"/>
            <a:ext cx="1664990" cy="104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51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160393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11046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0" y="6429930"/>
            <a:ext cx="9929925" cy="428070"/>
            <a:chOff x="0" y="6429930"/>
            <a:chExt cx="9929925" cy="428070"/>
          </a:xfrm>
        </p:grpSpPr>
        <p:sp>
          <p:nvSpPr>
            <p:cNvPr id="17" name="Rectangle 16"/>
            <p:cNvSpPr/>
            <p:nvPr/>
          </p:nvSpPr>
          <p:spPr>
            <a:xfrm>
              <a:off x="6619950" y="6429930"/>
              <a:ext cx="3309975" cy="428070"/>
            </a:xfrm>
            <a:prstGeom prst="rect">
              <a:avLst/>
            </a:prstGeom>
            <a:solidFill>
              <a:srgbClr val="F6E7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309975" y="6429930"/>
              <a:ext cx="3309975" cy="428070"/>
            </a:xfrm>
            <a:prstGeom prst="rect">
              <a:avLst/>
            </a:prstGeom>
            <a:solidFill>
              <a:srgbClr val="A8C4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429930"/>
              <a:ext cx="3309975" cy="428070"/>
            </a:xfrm>
            <a:prstGeom prst="rect">
              <a:avLst/>
            </a:prstGeom>
            <a:solidFill>
              <a:srgbClr val="5E6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xfrm>
            <a:off x="3463046" y="6463165"/>
            <a:ext cx="213976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BFFF12-8F6B-48A3-BD7A-E7DCD9BC9637}" type="datetimeFigureOut">
              <a:rPr lang="en-GB" smtClean="0"/>
              <a:pPr/>
              <a:t>16/02/2019</a:t>
            </a:fld>
            <a:endParaRPr lang="en-GB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1285" y="6463165"/>
            <a:ext cx="2249035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9DFC109D-20D2-4CBC-A3E6-7B11D6ADF2B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271" y="5665468"/>
            <a:ext cx="1664990" cy="104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98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370237"/>
            <a:ext cx="7010400" cy="272154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 rot="10800000">
            <a:off x="-177800" y="3102380"/>
            <a:ext cx="1954002" cy="617875"/>
          </a:xfrm>
          <a:prstGeom prst="rect">
            <a:avLst/>
          </a:prstGeom>
          <a:solidFill>
            <a:srgbClr val="A8C4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 rot="10800000">
            <a:off x="-177346" y="1370237"/>
            <a:ext cx="1954002" cy="617875"/>
          </a:xfrm>
          <a:prstGeom prst="rect">
            <a:avLst/>
          </a:prstGeom>
          <a:solidFill>
            <a:srgbClr val="F6E7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 rot="10800000">
            <a:off x="-178251" y="4834523"/>
            <a:ext cx="1954002" cy="617875"/>
          </a:xfrm>
          <a:prstGeom prst="rect">
            <a:avLst/>
          </a:prstGeom>
          <a:solidFill>
            <a:srgbClr val="5E6E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2590800" y="4303481"/>
            <a:ext cx="7010400" cy="53104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271" y="5665468"/>
            <a:ext cx="1664990" cy="104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20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6429930"/>
            <a:ext cx="9929925" cy="428070"/>
            <a:chOff x="0" y="6429930"/>
            <a:chExt cx="9929925" cy="428070"/>
          </a:xfrm>
        </p:grpSpPr>
        <p:sp>
          <p:nvSpPr>
            <p:cNvPr id="12" name="Rectangle 11"/>
            <p:cNvSpPr/>
            <p:nvPr/>
          </p:nvSpPr>
          <p:spPr>
            <a:xfrm>
              <a:off x="6619950" y="6429930"/>
              <a:ext cx="3309975" cy="428070"/>
            </a:xfrm>
            <a:prstGeom prst="rect">
              <a:avLst/>
            </a:prstGeom>
            <a:solidFill>
              <a:srgbClr val="F6E7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09975" y="6429930"/>
              <a:ext cx="3309975" cy="428070"/>
            </a:xfrm>
            <a:prstGeom prst="rect">
              <a:avLst/>
            </a:prstGeom>
            <a:solidFill>
              <a:srgbClr val="A8C4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6429930"/>
              <a:ext cx="3309975" cy="428070"/>
            </a:xfrm>
            <a:prstGeom prst="rect">
              <a:avLst/>
            </a:prstGeom>
            <a:solidFill>
              <a:srgbClr val="5E6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3463046" y="6463165"/>
            <a:ext cx="213976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BFFF12-8F6B-48A3-BD7A-E7DCD9BC9637}" type="datetimeFigureOut">
              <a:rPr lang="en-GB" smtClean="0"/>
              <a:pPr/>
              <a:t>16/02/2019</a:t>
            </a:fld>
            <a:endParaRPr lang="en-GB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1285" y="6463165"/>
            <a:ext cx="2249035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9DFC109D-20D2-4CBC-A3E6-7B11D6ADF2B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271" y="5665468"/>
            <a:ext cx="1664990" cy="104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96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526212" cy="49402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3401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0" y="6429930"/>
            <a:ext cx="9929925" cy="428070"/>
            <a:chOff x="0" y="6429930"/>
            <a:chExt cx="9929925" cy="428070"/>
          </a:xfrm>
        </p:grpSpPr>
        <p:sp>
          <p:nvSpPr>
            <p:cNvPr id="15" name="Rectangle 14"/>
            <p:cNvSpPr/>
            <p:nvPr/>
          </p:nvSpPr>
          <p:spPr>
            <a:xfrm>
              <a:off x="6619950" y="6429930"/>
              <a:ext cx="3309975" cy="428070"/>
            </a:xfrm>
            <a:prstGeom prst="rect">
              <a:avLst/>
            </a:prstGeom>
            <a:solidFill>
              <a:srgbClr val="F6E7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309975" y="6429930"/>
              <a:ext cx="3309975" cy="428070"/>
            </a:xfrm>
            <a:prstGeom prst="rect">
              <a:avLst/>
            </a:prstGeom>
            <a:solidFill>
              <a:srgbClr val="A8C4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0" y="6429930"/>
              <a:ext cx="3309975" cy="428070"/>
            </a:xfrm>
            <a:prstGeom prst="rect">
              <a:avLst/>
            </a:prstGeom>
            <a:solidFill>
              <a:srgbClr val="5E6E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3463046" y="6463165"/>
            <a:ext cx="213976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BFFF12-8F6B-48A3-BD7A-E7DCD9BC9637}" type="datetimeFigureOut">
              <a:rPr lang="en-GB" smtClean="0"/>
              <a:pPr/>
              <a:t>16/02/2019</a:t>
            </a:fld>
            <a:endParaRPr lang="en-GB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1285" y="6463165"/>
            <a:ext cx="2249035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9DFC109D-20D2-4CBC-A3E6-7B11D6ADF2B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271" y="5665468"/>
            <a:ext cx="1664990" cy="104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0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FF12-8F6B-48A3-BD7A-E7DCD9BC9637}" type="datetimeFigureOut">
              <a:rPr lang="en-GB" smtClean="0"/>
              <a:t>16/02/2019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C109D-20D2-4CBC-A3E6-7B11D6ADF2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06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2.jp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2D617-BF01-AA4A-A9FD-0909BF0D7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Colombian Special Jurisdiction for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10AFF-BEDC-104D-916B-218AEEA0A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343"/>
            <a:ext cx="9285514" cy="468562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GB" b="1" dirty="0"/>
              <a:t>1. Amnesties are granted for political crimes</a:t>
            </a:r>
            <a:r>
              <a:rPr lang="en-GB" dirty="0"/>
              <a:t> (and crimes in connection with) as defined under domestic criminal law, including the act of rebellion and the killing according to IHL. </a:t>
            </a:r>
            <a:endParaRPr lang="en-US" dirty="0"/>
          </a:p>
          <a:p>
            <a:pPr marL="0" lvl="0" indent="0">
              <a:buNone/>
            </a:pPr>
            <a:r>
              <a:rPr lang="en-GB" b="1" dirty="0"/>
              <a:t>2. The crimes that cannot be legally amnestied, should be investigated and punished. </a:t>
            </a:r>
            <a:r>
              <a:rPr lang="en-GB" dirty="0"/>
              <a:t>These offenses include, genocide, crimes against humanity and war crimes. </a:t>
            </a:r>
            <a:endParaRPr lang="en-US" dirty="0"/>
          </a:p>
          <a:p>
            <a:pPr marL="0" lvl="0" indent="0">
              <a:buNone/>
            </a:pPr>
            <a:r>
              <a:rPr lang="en-GB" dirty="0"/>
              <a:t>3. The Special Jurisdiction prosecutes and sanctions </a:t>
            </a:r>
            <a:r>
              <a:rPr lang="en-GB" b="1" dirty="0"/>
              <a:t>state agents, former guerrilla members and third parties </a:t>
            </a:r>
            <a:r>
              <a:rPr lang="en-GB" dirty="0"/>
              <a:t>that </a:t>
            </a:r>
            <a:r>
              <a:rPr lang="en-GB" b="1" dirty="0"/>
              <a:t>directly or indirectly</a:t>
            </a:r>
            <a:r>
              <a:rPr lang="en-GB" dirty="0"/>
              <a:t> participated in the commission of international crimes. The system specifically targets those considered to be the </a:t>
            </a:r>
            <a:r>
              <a:rPr lang="en-GB" b="1" dirty="0"/>
              <a:t>most responsible of the most grave and representative crimes. </a:t>
            </a:r>
            <a:endParaRPr lang="en-US" dirty="0"/>
          </a:p>
          <a:p>
            <a:pPr marL="0" lvl="0" indent="0">
              <a:buNone/>
            </a:pPr>
            <a:r>
              <a:rPr lang="en-GB" dirty="0"/>
              <a:t>4. With respect to these crimes,</a:t>
            </a:r>
            <a:r>
              <a:rPr lang="en-GB" b="1" dirty="0"/>
              <a:t> a special set of sanctions, with a strong reparative dimension is available to those who fully disclose truth and acknowledge responsibility.</a:t>
            </a:r>
            <a:r>
              <a:rPr lang="en-GB" dirty="0"/>
              <a:t> </a:t>
            </a:r>
            <a:endParaRPr lang="en-US" dirty="0"/>
          </a:p>
          <a:p>
            <a:pPr marL="0" lvl="0" indent="0">
              <a:buNone/>
            </a:pPr>
            <a:r>
              <a:rPr lang="en-GB" b="1" dirty="0"/>
              <a:t>5. Participation in this accountability scheme is conditional.</a:t>
            </a:r>
            <a:r>
              <a:rPr lang="en-GB" dirty="0"/>
              <a:t> To receive reduced or restorative sanctions, defendants must comply with obligations related to truth, reparation and non-repetition.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076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texto, mapa&#10;&#10;Descripción generada con confianza muy alta">
            <a:extLst>
              <a:ext uri="{FF2B5EF4-FFF2-40B4-BE49-F238E27FC236}">
                <a16:creationId xmlns:a16="http://schemas.microsoft.com/office/drawing/2014/main" id="{9CF04A6E-0749-4023-A1BB-C682BB1550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1901" y="696379"/>
            <a:ext cx="3302281" cy="4739960"/>
          </a:xfrm>
          <a:prstGeom prst="rect">
            <a:avLst/>
          </a:prstGeom>
        </p:spPr>
      </p:pic>
      <p:cxnSp>
        <p:nvCxnSpPr>
          <p:cNvPr id="13" name="Conector: angular 12">
            <a:extLst>
              <a:ext uri="{FF2B5EF4-FFF2-40B4-BE49-F238E27FC236}">
                <a16:creationId xmlns:a16="http://schemas.microsoft.com/office/drawing/2014/main" id="{D488FDE1-370C-41F7-8DDC-ECC23CA4AD38}"/>
              </a:ext>
            </a:extLst>
          </p:cNvPr>
          <p:cNvCxnSpPr>
            <a:cxnSpLocks/>
            <a:stCxn id="14" idx="0"/>
          </p:cNvCxnSpPr>
          <p:nvPr/>
        </p:nvCxnSpPr>
        <p:spPr>
          <a:xfrm rot="5400000" flipH="1" flipV="1">
            <a:off x="3826313" y="4067369"/>
            <a:ext cx="1077134" cy="434581"/>
          </a:xfrm>
          <a:prstGeom prst="bentConnector3">
            <a:avLst>
              <a:gd name="adj1" fmla="val 80950"/>
            </a:avLst>
          </a:prstGeom>
          <a:ln w="12700">
            <a:solidFill>
              <a:srgbClr val="A2BE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>
            <a:extLst>
              <a:ext uri="{FF2B5EF4-FFF2-40B4-BE49-F238E27FC236}">
                <a16:creationId xmlns:a16="http://schemas.microsoft.com/office/drawing/2014/main" id="{49600375-75B7-430A-B89B-F8F8E9DEDFF3}"/>
              </a:ext>
            </a:extLst>
          </p:cNvPr>
          <p:cNvSpPr/>
          <p:nvPr/>
        </p:nvSpPr>
        <p:spPr>
          <a:xfrm>
            <a:off x="4068413" y="4823226"/>
            <a:ext cx="158354" cy="140676"/>
          </a:xfrm>
          <a:prstGeom prst="ellipse">
            <a:avLst/>
          </a:prstGeom>
          <a:solidFill>
            <a:srgbClr val="A2BE3C"/>
          </a:solidFill>
          <a:ln>
            <a:solidFill>
              <a:srgbClr val="A2B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6" name="Elipse 105">
            <a:extLst>
              <a:ext uri="{FF2B5EF4-FFF2-40B4-BE49-F238E27FC236}">
                <a16:creationId xmlns:a16="http://schemas.microsoft.com/office/drawing/2014/main" id="{7A7836FF-8222-4813-A0D5-4A1C717AF069}"/>
              </a:ext>
            </a:extLst>
          </p:cNvPr>
          <p:cNvSpPr/>
          <p:nvPr/>
        </p:nvSpPr>
        <p:spPr>
          <a:xfrm>
            <a:off x="9211864" y="1918590"/>
            <a:ext cx="158354" cy="140676"/>
          </a:xfrm>
          <a:prstGeom prst="ellipse">
            <a:avLst/>
          </a:prstGeom>
          <a:solidFill>
            <a:srgbClr val="A2BE3C"/>
          </a:solidFill>
          <a:ln>
            <a:solidFill>
              <a:srgbClr val="A2B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07" name="Conector: angular 106">
            <a:extLst>
              <a:ext uri="{FF2B5EF4-FFF2-40B4-BE49-F238E27FC236}">
                <a16:creationId xmlns:a16="http://schemas.microsoft.com/office/drawing/2014/main" id="{896A598E-924A-420D-BF72-7E9E68581931}"/>
              </a:ext>
            </a:extLst>
          </p:cNvPr>
          <p:cNvCxnSpPr>
            <a:cxnSpLocks/>
            <a:endCxn id="106" idx="2"/>
          </p:cNvCxnSpPr>
          <p:nvPr/>
        </p:nvCxnSpPr>
        <p:spPr>
          <a:xfrm flipV="1">
            <a:off x="6367273" y="1988928"/>
            <a:ext cx="2844591" cy="653635"/>
          </a:xfrm>
          <a:prstGeom prst="bentConnector3">
            <a:avLst>
              <a:gd name="adj1" fmla="val 50000"/>
            </a:avLst>
          </a:prstGeom>
          <a:ln w="6350">
            <a:solidFill>
              <a:srgbClr val="A2BE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: angular 107">
            <a:extLst>
              <a:ext uri="{FF2B5EF4-FFF2-40B4-BE49-F238E27FC236}">
                <a16:creationId xmlns:a16="http://schemas.microsoft.com/office/drawing/2014/main" id="{4F28AC12-6400-4D84-90FF-F7619FE5E8D0}"/>
              </a:ext>
            </a:extLst>
          </p:cNvPr>
          <p:cNvCxnSpPr>
            <a:cxnSpLocks/>
            <a:endCxn id="106" idx="2"/>
          </p:cNvCxnSpPr>
          <p:nvPr/>
        </p:nvCxnSpPr>
        <p:spPr>
          <a:xfrm>
            <a:off x="5887931" y="1787875"/>
            <a:ext cx="3323933" cy="201053"/>
          </a:xfrm>
          <a:prstGeom prst="bentConnector3">
            <a:avLst>
              <a:gd name="adj1" fmla="val 50287"/>
            </a:avLst>
          </a:prstGeom>
          <a:ln w="6350">
            <a:solidFill>
              <a:srgbClr val="A2BE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Elipse 108">
            <a:extLst>
              <a:ext uri="{FF2B5EF4-FFF2-40B4-BE49-F238E27FC236}">
                <a16:creationId xmlns:a16="http://schemas.microsoft.com/office/drawing/2014/main" id="{A8C74398-4277-48FE-BB01-7A78FA149470}"/>
              </a:ext>
            </a:extLst>
          </p:cNvPr>
          <p:cNvSpPr/>
          <p:nvPr/>
        </p:nvSpPr>
        <p:spPr>
          <a:xfrm>
            <a:off x="3780056" y="1265835"/>
            <a:ext cx="158354" cy="140676"/>
          </a:xfrm>
          <a:prstGeom prst="ellipse">
            <a:avLst/>
          </a:prstGeom>
          <a:solidFill>
            <a:srgbClr val="A2BE3C"/>
          </a:solidFill>
          <a:ln>
            <a:solidFill>
              <a:srgbClr val="A2B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26" name="Conector: angular 25">
            <a:extLst>
              <a:ext uri="{FF2B5EF4-FFF2-40B4-BE49-F238E27FC236}">
                <a16:creationId xmlns:a16="http://schemas.microsoft.com/office/drawing/2014/main" id="{1C9B2A71-5CB6-455C-93CD-EF08989460BD}"/>
              </a:ext>
            </a:extLst>
          </p:cNvPr>
          <p:cNvCxnSpPr>
            <a:cxnSpLocks/>
            <a:stCxn id="109" idx="6"/>
          </p:cNvCxnSpPr>
          <p:nvPr/>
        </p:nvCxnSpPr>
        <p:spPr>
          <a:xfrm>
            <a:off x="3938410" y="1336173"/>
            <a:ext cx="1431907" cy="845877"/>
          </a:xfrm>
          <a:prstGeom prst="bentConnector3">
            <a:avLst>
              <a:gd name="adj1" fmla="val 15410"/>
            </a:avLst>
          </a:prstGeom>
          <a:ln>
            <a:solidFill>
              <a:srgbClr val="A2BE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Elipse 110">
            <a:extLst>
              <a:ext uri="{FF2B5EF4-FFF2-40B4-BE49-F238E27FC236}">
                <a16:creationId xmlns:a16="http://schemas.microsoft.com/office/drawing/2014/main" id="{429F8B06-056E-4529-8673-E8D72A65A1AF}"/>
              </a:ext>
            </a:extLst>
          </p:cNvPr>
          <p:cNvSpPr/>
          <p:nvPr/>
        </p:nvSpPr>
        <p:spPr>
          <a:xfrm>
            <a:off x="2313635" y="2809193"/>
            <a:ext cx="158354" cy="140676"/>
          </a:xfrm>
          <a:prstGeom prst="ellipse">
            <a:avLst/>
          </a:prstGeom>
          <a:solidFill>
            <a:srgbClr val="A2BE3C"/>
          </a:solidFill>
          <a:ln>
            <a:solidFill>
              <a:srgbClr val="A2B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12" name="Conector: angular 111">
            <a:extLst>
              <a:ext uri="{FF2B5EF4-FFF2-40B4-BE49-F238E27FC236}">
                <a16:creationId xmlns:a16="http://schemas.microsoft.com/office/drawing/2014/main" id="{F199F0F0-6EC4-4FC0-81FE-AE0BE7FE76A7}"/>
              </a:ext>
            </a:extLst>
          </p:cNvPr>
          <p:cNvCxnSpPr>
            <a:cxnSpLocks/>
            <a:stCxn id="111" idx="6"/>
          </p:cNvCxnSpPr>
          <p:nvPr/>
        </p:nvCxnSpPr>
        <p:spPr>
          <a:xfrm>
            <a:off x="2471989" y="2879531"/>
            <a:ext cx="2533034" cy="456490"/>
          </a:xfrm>
          <a:prstGeom prst="bentConnector3">
            <a:avLst/>
          </a:prstGeom>
          <a:ln>
            <a:solidFill>
              <a:srgbClr val="A2BE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ipse 31">
            <a:extLst>
              <a:ext uri="{FF2B5EF4-FFF2-40B4-BE49-F238E27FC236}">
                <a16:creationId xmlns:a16="http://schemas.microsoft.com/office/drawing/2014/main" id="{A5D2A835-2CAA-4FB5-9D4C-B2C030BE157B}"/>
              </a:ext>
            </a:extLst>
          </p:cNvPr>
          <p:cNvSpPr/>
          <p:nvPr/>
        </p:nvSpPr>
        <p:spPr>
          <a:xfrm>
            <a:off x="8013533" y="4608580"/>
            <a:ext cx="158354" cy="140676"/>
          </a:xfrm>
          <a:prstGeom prst="ellipse">
            <a:avLst/>
          </a:prstGeom>
          <a:solidFill>
            <a:srgbClr val="A2BE3C"/>
          </a:solidFill>
          <a:ln>
            <a:solidFill>
              <a:srgbClr val="A2B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27" name="Conector: angular 26">
            <a:extLst>
              <a:ext uri="{FF2B5EF4-FFF2-40B4-BE49-F238E27FC236}">
                <a16:creationId xmlns:a16="http://schemas.microsoft.com/office/drawing/2014/main" id="{06906551-4459-43F2-9F56-95FB200ADFE6}"/>
              </a:ext>
            </a:extLst>
          </p:cNvPr>
          <p:cNvCxnSpPr>
            <a:cxnSpLocks/>
            <a:endCxn id="32" idx="2"/>
          </p:cNvCxnSpPr>
          <p:nvPr/>
        </p:nvCxnSpPr>
        <p:spPr>
          <a:xfrm>
            <a:off x="6224957" y="3209852"/>
            <a:ext cx="1788576" cy="1469066"/>
          </a:xfrm>
          <a:prstGeom prst="bentConnector3">
            <a:avLst>
              <a:gd name="adj1" fmla="val 50000"/>
            </a:avLst>
          </a:prstGeom>
          <a:ln w="6350">
            <a:solidFill>
              <a:srgbClr val="A2BE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: angular 28">
            <a:extLst>
              <a:ext uri="{FF2B5EF4-FFF2-40B4-BE49-F238E27FC236}">
                <a16:creationId xmlns:a16="http://schemas.microsoft.com/office/drawing/2014/main" id="{8635F3B4-912F-43C4-86A0-4C086D7FDD95}"/>
              </a:ext>
            </a:extLst>
          </p:cNvPr>
          <p:cNvCxnSpPr>
            <a:cxnSpLocks/>
            <a:endCxn id="32" idx="2"/>
          </p:cNvCxnSpPr>
          <p:nvPr/>
        </p:nvCxnSpPr>
        <p:spPr>
          <a:xfrm>
            <a:off x="5466198" y="2447352"/>
            <a:ext cx="2547335" cy="2231566"/>
          </a:xfrm>
          <a:prstGeom prst="bentConnector3">
            <a:avLst>
              <a:gd name="adj1" fmla="val 297"/>
            </a:avLst>
          </a:prstGeom>
          <a:ln w="6350">
            <a:solidFill>
              <a:srgbClr val="A2BE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ángulo 15">
            <a:extLst>
              <a:ext uri="{FF2B5EF4-FFF2-40B4-BE49-F238E27FC236}">
                <a16:creationId xmlns:a16="http://schemas.microsoft.com/office/drawing/2014/main" id="{8F8568A9-6421-44FA-A13D-D60B437A3252}"/>
              </a:ext>
            </a:extLst>
          </p:cNvPr>
          <p:cNvSpPr/>
          <p:nvPr/>
        </p:nvSpPr>
        <p:spPr>
          <a:xfrm>
            <a:off x="7900798" y="5802434"/>
            <a:ext cx="25473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* Illegal retention of persons is a phenomenon that comprises all of the national territory</a:t>
            </a:r>
          </a:p>
        </p:txBody>
      </p:sp>
      <p:grpSp>
        <p:nvGrpSpPr>
          <p:cNvPr id="45" name="Grupo 44">
            <a:extLst>
              <a:ext uri="{FF2B5EF4-FFF2-40B4-BE49-F238E27FC236}">
                <a16:creationId xmlns:a16="http://schemas.microsoft.com/office/drawing/2014/main" id="{93C163F3-E1AA-472D-976A-4740305925B1}"/>
              </a:ext>
            </a:extLst>
          </p:cNvPr>
          <p:cNvGrpSpPr/>
          <p:nvPr/>
        </p:nvGrpSpPr>
        <p:grpSpPr>
          <a:xfrm>
            <a:off x="8171886" y="3149553"/>
            <a:ext cx="3302281" cy="2588858"/>
            <a:chOff x="373412" y="1945857"/>
            <a:chExt cx="3593990" cy="3766995"/>
          </a:xfrm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2A5E11-7A5A-46D9-9FD9-E9EE981D09B8}"/>
                </a:ext>
              </a:extLst>
            </p:cNvPr>
            <p:cNvSpPr/>
            <p:nvPr/>
          </p:nvSpPr>
          <p:spPr>
            <a:xfrm>
              <a:off x="384275" y="1988291"/>
              <a:ext cx="2806700" cy="737208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600">
                <a:solidFill>
                  <a:schemeClr val="tx1"/>
                </a:solidFill>
              </a:endParaRPr>
            </a:p>
          </p:txBody>
        </p:sp>
        <p:sp>
          <p:nvSpPr>
            <p:cNvPr id="47" name="Título 1">
              <a:extLst>
                <a:ext uri="{FF2B5EF4-FFF2-40B4-BE49-F238E27FC236}">
                  <a16:creationId xmlns:a16="http://schemas.microsoft.com/office/drawing/2014/main" id="{2021783C-D902-4362-B72E-DB92C8F861B1}"/>
                </a:ext>
              </a:extLst>
            </p:cNvPr>
            <p:cNvSpPr txBox="1">
              <a:spLocks/>
            </p:cNvSpPr>
            <p:nvPr/>
          </p:nvSpPr>
          <p:spPr>
            <a:xfrm>
              <a:off x="1024543" y="1974653"/>
              <a:ext cx="2333811" cy="85749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3000" b="1" dirty="0">
                  <a:latin typeface="Bahnschrift Light" panose="020B0502040204020203" pitchFamily="34" charset="0"/>
                </a:rPr>
                <a:t>Case 001</a:t>
              </a:r>
            </a:p>
          </p:txBody>
        </p:sp>
        <p:grpSp>
          <p:nvGrpSpPr>
            <p:cNvPr id="48" name="Grupo 47">
              <a:extLst>
                <a:ext uri="{FF2B5EF4-FFF2-40B4-BE49-F238E27FC236}">
                  <a16:creationId xmlns:a16="http://schemas.microsoft.com/office/drawing/2014/main" id="{F07E22E8-3518-4E89-BFC0-D7737B648B83}"/>
                </a:ext>
              </a:extLst>
            </p:cNvPr>
            <p:cNvGrpSpPr/>
            <p:nvPr/>
          </p:nvGrpSpPr>
          <p:grpSpPr>
            <a:xfrm>
              <a:off x="373412" y="1945857"/>
              <a:ext cx="3593990" cy="3766995"/>
              <a:chOff x="373412" y="1945857"/>
              <a:chExt cx="3593990" cy="3766995"/>
            </a:xfrm>
          </p:grpSpPr>
          <p:pic>
            <p:nvPicPr>
              <p:cNvPr id="49" name="Picture 2" descr="Resultado de imagen para hoja con punta doblada">
                <a:extLst>
                  <a:ext uri="{FF2B5EF4-FFF2-40B4-BE49-F238E27FC236}">
                    <a16:creationId xmlns:a16="http://schemas.microsoft.com/office/drawing/2014/main" id="{99DA8E86-C44B-4BD0-840A-9C0B0ACB65B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6000" b="92455" l="9712" r="94537">
                            <a14:foregroundMark x1="22003" y1="8000" x2="22003" y2="8000"/>
                            <a14:foregroundMark x1="11381" y1="6000" x2="21396" y2="50091"/>
                            <a14:foregroundMark x1="21396" y1="50091" x2="28528" y2="58545"/>
                            <a14:foregroundMark x1="28528" y1="58545" x2="66768" y2="78636"/>
                            <a14:foregroundMark x1="66768" y1="78636" x2="68892" y2="79000"/>
                            <a14:foregroundMark x1="85888" y1="90091" x2="18209" y2="83545"/>
                            <a14:foregroundMark x1="18209" y1="83545" x2="13354" y2="72455"/>
                            <a14:foregroundMark x1="7739" y1="92455" x2="37026" y2="91000"/>
                            <a14:foregroundMark x1="37026" y1="91000" x2="91199" y2="92455"/>
                            <a14:foregroundMark x1="58118" y1="6182" x2="88164" y2="32455"/>
                            <a14:foregroundMark x1="94537" y1="38909" x2="94537" y2="38909"/>
                            <a14:foregroundMark x1="94082" y1="43091" x2="94082" y2="39000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6005" y="1945857"/>
                <a:ext cx="543408" cy="7080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0" name="Título 1">
                <a:extLst>
                  <a:ext uri="{FF2B5EF4-FFF2-40B4-BE49-F238E27FC236}">
                    <a16:creationId xmlns:a16="http://schemas.microsoft.com/office/drawing/2014/main" id="{F776134A-4426-4C6D-9159-C3E5C17736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3412" y="2110431"/>
                <a:ext cx="589004" cy="189432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47500" lnSpcReduction="2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s-CO" sz="700" b="1" dirty="0">
                    <a:solidFill>
                      <a:schemeClr val="bg2">
                        <a:lumMod val="50000"/>
                      </a:schemeClr>
                    </a:solidFill>
                    <a:latin typeface="Garamond" panose="02020404030301010803" pitchFamily="18" charset="0"/>
                  </a:rPr>
                  <a:t>Caso 001</a:t>
                </a:r>
              </a:p>
            </p:txBody>
          </p:sp>
          <p:pic>
            <p:nvPicPr>
              <p:cNvPr id="51" name="Imagen 50">
                <a:extLst>
                  <a:ext uri="{FF2B5EF4-FFF2-40B4-BE49-F238E27FC236}">
                    <a16:creationId xmlns:a16="http://schemas.microsoft.com/office/drawing/2014/main" id="{2930F44F-1FD0-495C-A30D-BB3734C1AA0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/>
              <a:srcRect t="23426" b="40695"/>
              <a:stretch/>
            </p:blipFill>
            <p:spPr>
              <a:xfrm>
                <a:off x="520413" y="2480366"/>
                <a:ext cx="312653" cy="112178"/>
              </a:xfrm>
              <a:prstGeom prst="rect">
                <a:avLst/>
              </a:prstGeom>
            </p:spPr>
          </p:pic>
          <p:sp>
            <p:nvSpPr>
              <p:cNvPr id="52" name="Título 1">
                <a:extLst>
                  <a:ext uri="{FF2B5EF4-FFF2-40B4-BE49-F238E27FC236}">
                    <a16:creationId xmlns:a16="http://schemas.microsoft.com/office/drawing/2014/main" id="{A841FFFE-424C-476D-9F3E-CD86123F19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29952" y="2714602"/>
                <a:ext cx="3319276" cy="646085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1200" b="1" dirty="0">
                    <a:latin typeface="Bahnschrift Light" panose="020B0502040204020203" pitchFamily="34" charset="0"/>
                  </a:rPr>
                  <a:t>ILLEGAL RETENTIONS OF PERSONS BY FARC-EP (1993 -2012)</a:t>
                </a:r>
                <a:endParaRPr lang="es-CO" sz="1200" b="1" dirty="0">
                  <a:latin typeface="Bahnschrift Light" panose="020B0502040204020203" pitchFamily="34" charset="0"/>
                </a:endParaRPr>
              </a:p>
            </p:txBody>
          </p:sp>
          <p:pic>
            <p:nvPicPr>
              <p:cNvPr id="53" name="Imagen 52">
                <a:extLst>
                  <a:ext uri="{FF2B5EF4-FFF2-40B4-BE49-F238E27FC236}">
                    <a16:creationId xmlns:a16="http://schemas.microsoft.com/office/drawing/2014/main" id="{5158BE11-BF10-40A1-9D3A-A82DB6D79AB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/>
              <a:srcRect r="51689"/>
              <a:stretch/>
            </p:blipFill>
            <p:spPr>
              <a:xfrm>
                <a:off x="754671" y="3600288"/>
                <a:ext cx="1127470" cy="2112564"/>
              </a:xfrm>
              <a:prstGeom prst="rect">
                <a:avLst/>
              </a:prstGeom>
            </p:spPr>
          </p:pic>
          <p:sp>
            <p:nvSpPr>
              <p:cNvPr id="54" name="Rectángulo 53">
                <a:extLst>
                  <a:ext uri="{FF2B5EF4-FFF2-40B4-BE49-F238E27FC236}">
                    <a16:creationId xmlns:a16="http://schemas.microsoft.com/office/drawing/2014/main" id="{D3EE1B70-36BA-487A-8DBD-0DDA0D1E9022}"/>
                  </a:ext>
                </a:extLst>
              </p:cNvPr>
              <p:cNvSpPr/>
              <p:nvPr/>
            </p:nvSpPr>
            <p:spPr>
              <a:xfrm>
                <a:off x="1814411" y="3612290"/>
                <a:ext cx="1883002" cy="44784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r>
                  <a:rPr lang="en-CA" sz="700" dirty="0">
                    <a:latin typeface="Bahnschrift Light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Approximately, former </a:t>
                </a:r>
                <a:r>
                  <a:rPr lang="en-CA" sz="700" i="1" dirty="0">
                    <a:latin typeface="Bahnschrift Light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guerrilla</a:t>
                </a:r>
                <a:r>
                  <a:rPr lang="en-CA" sz="700" dirty="0">
                    <a:latin typeface="Bahnschrift Light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combatants  involved </a:t>
                </a:r>
                <a:endParaRPr lang="es-CO" sz="700" dirty="0"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55" name="Rectángulo 54">
                <a:extLst>
                  <a:ext uri="{FF2B5EF4-FFF2-40B4-BE49-F238E27FC236}">
                    <a16:creationId xmlns:a16="http://schemas.microsoft.com/office/drawing/2014/main" id="{AD551BD0-6DD8-46E2-9D02-CBE2723F8F1C}"/>
                  </a:ext>
                </a:extLst>
              </p:cNvPr>
              <p:cNvSpPr/>
              <p:nvPr/>
            </p:nvSpPr>
            <p:spPr>
              <a:xfrm>
                <a:off x="1811080" y="4082726"/>
                <a:ext cx="1693494" cy="44784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sz="700" dirty="0">
                    <a:latin typeface="Bahnschrift Light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Convictions against members of the FARC-EP’s leadership under study</a:t>
                </a:r>
                <a:endParaRPr lang="es-CO" sz="700" dirty="0"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56" name="Rectángulo 55">
                <a:extLst>
                  <a:ext uri="{FF2B5EF4-FFF2-40B4-BE49-F238E27FC236}">
                    <a16:creationId xmlns:a16="http://schemas.microsoft.com/office/drawing/2014/main" id="{BE14EF3E-D13A-471F-83DF-AD1923E093E6}"/>
                  </a:ext>
                </a:extLst>
              </p:cNvPr>
              <p:cNvSpPr/>
              <p:nvPr/>
            </p:nvSpPr>
            <p:spPr>
              <a:xfrm>
                <a:off x="1787624" y="4690580"/>
                <a:ext cx="1406444" cy="29109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sz="700" dirty="0">
                    <a:latin typeface="Bahnschrift Light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Victims preliminary identified</a:t>
                </a:r>
                <a:endParaRPr lang="es-CO" sz="700" dirty="0">
                  <a:latin typeface="Bahnschrift Light" panose="020B0502040204020203" pitchFamily="34" charset="0"/>
                </a:endParaRPr>
              </a:p>
            </p:txBody>
          </p:sp>
          <p:sp>
            <p:nvSpPr>
              <p:cNvPr id="57" name="Rectángulo 56">
                <a:extLst>
                  <a:ext uri="{FF2B5EF4-FFF2-40B4-BE49-F238E27FC236}">
                    <a16:creationId xmlns:a16="http://schemas.microsoft.com/office/drawing/2014/main" id="{A9D998C9-0F20-4BB3-ABAB-22F765DAE473}"/>
                  </a:ext>
                </a:extLst>
              </p:cNvPr>
              <p:cNvSpPr/>
              <p:nvPr/>
            </p:nvSpPr>
            <p:spPr>
              <a:xfrm>
                <a:off x="1811079" y="5047543"/>
                <a:ext cx="2156323" cy="60458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sz="700" dirty="0">
                    <a:latin typeface="Bahnschrift Light" panose="020B0502040204020203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Provinces with the highest number of criminal investigations for illegal retentions of persons by FACR-EP*</a:t>
                </a:r>
                <a:endParaRPr lang="es-CO" sz="700" dirty="0">
                  <a:latin typeface="Bahnschrift Light" panose="020B0502040204020203" pitchFamily="34" charset="0"/>
                </a:endParaRPr>
              </a:p>
            </p:txBody>
          </p:sp>
        </p:grp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44FA0A90-6BE7-4149-BC09-BF9421E0B4BA}"/>
              </a:ext>
            </a:extLst>
          </p:cNvPr>
          <p:cNvGrpSpPr/>
          <p:nvPr/>
        </p:nvGrpSpPr>
        <p:grpSpPr>
          <a:xfrm>
            <a:off x="829545" y="3516893"/>
            <a:ext cx="3484085" cy="2909800"/>
            <a:chOff x="3171311" y="1958503"/>
            <a:chExt cx="2914671" cy="3446833"/>
          </a:xfrm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3E443B2A-FCDB-4CCB-8BAB-E93041F2D344}"/>
                </a:ext>
              </a:extLst>
            </p:cNvPr>
            <p:cNvSpPr/>
            <p:nvPr/>
          </p:nvSpPr>
          <p:spPr>
            <a:xfrm>
              <a:off x="3215775" y="2001119"/>
              <a:ext cx="2806700" cy="71835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60" name="Título 1">
              <a:extLst>
                <a:ext uri="{FF2B5EF4-FFF2-40B4-BE49-F238E27FC236}">
                  <a16:creationId xmlns:a16="http://schemas.microsoft.com/office/drawing/2014/main" id="{3A74739F-F5CA-449A-B789-36DAA2850A80}"/>
                </a:ext>
              </a:extLst>
            </p:cNvPr>
            <p:cNvSpPr txBox="1">
              <a:spLocks/>
            </p:cNvSpPr>
            <p:nvPr/>
          </p:nvSpPr>
          <p:spPr>
            <a:xfrm>
              <a:off x="3752171" y="1961825"/>
              <a:ext cx="2333811" cy="85749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3000" b="1" dirty="0">
                  <a:latin typeface="Bahnschrift Light" panose="020B0502040204020203" pitchFamily="34" charset="0"/>
                </a:rPr>
                <a:t>Case 002</a:t>
              </a:r>
            </a:p>
          </p:txBody>
        </p:sp>
        <p:pic>
          <p:nvPicPr>
            <p:cNvPr id="61" name="Picture 2" descr="Resultado de imagen para hoja con punta doblada">
              <a:extLst>
                <a:ext uri="{FF2B5EF4-FFF2-40B4-BE49-F238E27FC236}">
                  <a16:creationId xmlns:a16="http://schemas.microsoft.com/office/drawing/2014/main" id="{5B28D2AD-7917-4890-BCB3-3E0440799D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00" b="92455" l="9712" r="94537">
                          <a14:foregroundMark x1="22003" y1="8000" x2="22003" y2="8000"/>
                          <a14:foregroundMark x1="11381" y1="6000" x2="21396" y2="50091"/>
                          <a14:foregroundMark x1="21396" y1="50091" x2="28528" y2="58545"/>
                          <a14:foregroundMark x1="28528" y1="58545" x2="66768" y2="78636"/>
                          <a14:foregroundMark x1="66768" y1="78636" x2="68892" y2="79000"/>
                          <a14:foregroundMark x1="85888" y1="90091" x2="18209" y2="83545"/>
                          <a14:foregroundMark x1="18209" y1="83545" x2="13354" y2="72455"/>
                          <a14:foregroundMark x1="7739" y1="92455" x2="37026" y2="91000"/>
                          <a14:foregroundMark x1="37026" y1="91000" x2="91199" y2="92455"/>
                          <a14:foregroundMark x1="58118" y1="6182" x2="88164" y2="32455"/>
                          <a14:foregroundMark x1="94537" y1="38909" x2="94537" y2="38909"/>
                          <a14:foregroundMark x1="94082" y1="43091" x2="94082" y2="3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9433" y="1958503"/>
              <a:ext cx="543408" cy="7080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Título 1">
              <a:extLst>
                <a:ext uri="{FF2B5EF4-FFF2-40B4-BE49-F238E27FC236}">
                  <a16:creationId xmlns:a16="http://schemas.microsoft.com/office/drawing/2014/main" id="{F56F9EBE-DD0A-4B98-9324-B52CDD87953B}"/>
                </a:ext>
              </a:extLst>
            </p:cNvPr>
            <p:cNvSpPr txBox="1">
              <a:spLocks/>
            </p:cNvSpPr>
            <p:nvPr/>
          </p:nvSpPr>
          <p:spPr>
            <a:xfrm>
              <a:off x="3210943" y="2088154"/>
              <a:ext cx="525562" cy="2243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900" b="1" dirty="0">
                  <a:solidFill>
                    <a:schemeClr val="bg2">
                      <a:lumMod val="50000"/>
                    </a:schemeClr>
                  </a:solidFill>
                  <a:latin typeface="Garamond" panose="02020404030301010803" pitchFamily="18" charset="0"/>
                </a:rPr>
                <a:t>Caso 002</a:t>
              </a:r>
            </a:p>
          </p:txBody>
        </p:sp>
        <p:pic>
          <p:nvPicPr>
            <p:cNvPr id="63" name="Imagen 62">
              <a:extLst>
                <a:ext uri="{FF2B5EF4-FFF2-40B4-BE49-F238E27FC236}">
                  <a16:creationId xmlns:a16="http://schemas.microsoft.com/office/drawing/2014/main" id="{EA095AEE-BC48-4863-8AE7-880EFA088D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t="23426" b="40695"/>
            <a:stretch/>
          </p:blipFill>
          <p:spPr>
            <a:xfrm>
              <a:off x="3334810" y="2493606"/>
              <a:ext cx="312653" cy="112178"/>
            </a:xfrm>
            <a:prstGeom prst="rect">
              <a:avLst/>
            </a:prstGeom>
          </p:spPr>
        </p:pic>
        <p:sp>
          <p:nvSpPr>
            <p:cNvPr id="64" name="Título 1">
              <a:extLst>
                <a:ext uri="{FF2B5EF4-FFF2-40B4-BE49-F238E27FC236}">
                  <a16:creationId xmlns:a16="http://schemas.microsoft.com/office/drawing/2014/main" id="{ADE7D192-E60C-46CA-A524-C769E99E3730}"/>
                </a:ext>
              </a:extLst>
            </p:cNvPr>
            <p:cNvSpPr txBox="1">
              <a:spLocks/>
            </p:cNvSpPr>
            <p:nvPr/>
          </p:nvSpPr>
          <p:spPr>
            <a:xfrm>
              <a:off x="3171311" y="2599805"/>
              <a:ext cx="2544152" cy="63294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1100" b="1" dirty="0">
                  <a:latin typeface="Bahnschrift Light" panose="020B0502040204020203" pitchFamily="34" charset="0"/>
                </a:rPr>
                <a:t>SITUATION IN TUMACO, RICAURTE AND BARBACOAS INVOLVING THE FARC-EP AND THE PUBLIC ARMED FORCES (</a:t>
              </a:r>
              <a:r>
                <a:rPr lang="es-CO" sz="1100" b="1" dirty="0">
                  <a:latin typeface="Bahnschrift Light" panose="020B0502040204020203" pitchFamily="34" charset="0"/>
                </a:rPr>
                <a:t>1990-2016)</a:t>
              </a:r>
            </a:p>
          </p:txBody>
        </p:sp>
        <p:pic>
          <p:nvPicPr>
            <p:cNvPr id="65" name="Imagen 64">
              <a:extLst>
                <a:ext uri="{FF2B5EF4-FFF2-40B4-BE49-F238E27FC236}">
                  <a16:creationId xmlns:a16="http://schemas.microsoft.com/office/drawing/2014/main" id="{98FA7225-2B2F-4861-8DCF-62F40E29AD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r="55896" b="7359"/>
            <a:stretch/>
          </p:blipFill>
          <p:spPr>
            <a:xfrm>
              <a:off x="3289244" y="3153350"/>
              <a:ext cx="1070512" cy="2251986"/>
            </a:xfrm>
            <a:prstGeom prst="rect">
              <a:avLst/>
            </a:prstGeom>
          </p:spPr>
        </p:pic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079230DC-6D4F-4F03-935E-7E02BB1F0F9A}"/>
                </a:ext>
              </a:extLst>
            </p:cNvPr>
            <p:cNvSpPr/>
            <p:nvPr/>
          </p:nvSpPr>
          <p:spPr>
            <a:xfrm>
              <a:off x="4427109" y="3199061"/>
              <a:ext cx="1315662" cy="2369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CA" sz="700" dirty="0">
                  <a:latin typeface="Bahnschrift Light" panose="020B0502040204020203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Situations of victimization </a:t>
              </a:r>
              <a:endParaRPr lang="es-CO" sz="700" dirty="0">
                <a:latin typeface="Bahnschrift Light" panose="020B0502040204020203" pitchFamily="34" charset="0"/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4A8C019A-677E-43B3-A913-881281D90255}"/>
                </a:ext>
              </a:extLst>
            </p:cNvPr>
            <p:cNvSpPr/>
            <p:nvPr/>
          </p:nvSpPr>
          <p:spPr>
            <a:xfrm>
              <a:off x="4415272" y="3440255"/>
              <a:ext cx="1443889" cy="3645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700" dirty="0">
                  <a:latin typeface="Bahnschrift Light" panose="020B0502040204020203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Victims identified by their first and last names</a:t>
              </a:r>
              <a:endParaRPr lang="es-CO" sz="700" dirty="0">
                <a:latin typeface="Bahnschrift Light" panose="020B0502040204020203" pitchFamily="34" charset="0"/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11D02F79-CFB6-4442-B6DD-75F5FCA32066}"/>
                </a:ext>
              </a:extLst>
            </p:cNvPr>
            <p:cNvSpPr/>
            <p:nvPr/>
          </p:nvSpPr>
          <p:spPr>
            <a:xfrm>
              <a:off x="4404898" y="4231719"/>
              <a:ext cx="1520063" cy="3645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700" dirty="0">
                  <a:latin typeface="Bahnschrift Light" panose="020B0502040204020203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Members of the Public Armed Forces </a:t>
              </a:r>
              <a:r>
                <a:rPr lang="en-US" sz="700" dirty="0">
                  <a:latin typeface="Bahnschrift Light" panose="020B0502040204020203" pitchFamily="34" charset="0"/>
                </a:rPr>
                <a:t>allegedly implicated</a:t>
              </a:r>
              <a:endParaRPr lang="es-CO" sz="700" dirty="0">
                <a:latin typeface="Bahnschrift Light" panose="020B0502040204020203" pitchFamily="34" charset="0"/>
              </a:endParaRPr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6341519C-6097-4961-8666-F4ED7F02B82A}"/>
                </a:ext>
              </a:extLst>
            </p:cNvPr>
            <p:cNvSpPr/>
            <p:nvPr/>
          </p:nvSpPr>
          <p:spPr>
            <a:xfrm>
              <a:off x="4416736" y="3893931"/>
              <a:ext cx="1336412" cy="36458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CA" sz="700" dirty="0">
                  <a:latin typeface="Bahnschrift Light" panose="020B0502040204020203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Former FARC combatants </a:t>
              </a:r>
              <a:r>
                <a:rPr lang="en-US" sz="700" dirty="0">
                  <a:latin typeface="Bahnschrift Light" panose="020B0502040204020203" pitchFamily="34" charset="0"/>
                </a:rPr>
                <a:t>allegedly implicated</a:t>
              </a:r>
              <a:endParaRPr lang="es-CO" sz="700" dirty="0">
                <a:latin typeface="Bahnschrift Light" panose="020B0502040204020203" pitchFamily="34" charset="0"/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3201F1C6-B64E-4C97-9087-279A7399C31D}"/>
                </a:ext>
              </a:extLst>
            </p:cNvPr>
            <p:cNvSpPr/>
            <p:nvPr/>
          </p:nvSpPr>
          <p:spPr>
            <a:xfrm>
              <a:off x="4420456" y="4694971"/>
              <a:ext cx="1336412" cy="2369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CA" sz="700" dirty="0">
                  <a:latin typeface="Bahnschrift Light" panose="020B0502040204020203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Community counsels</a:t>
              </a: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FC1B2CE5-A0F8-4256-AEFC-E6A2311C6641}"/>
                </a:ext>
              </a:extLst>
            </p:cNvPr>
            <p:cNvSpPr/>
            <p:nvPr/>
          </p:nvSpPr>
          <p:spPr>
            <a:xfrm>
              <a:off x="4416733" y="5055612"/>
              <a:ext cx="1336412" cy="2369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CA" sz="700" dirty="0">
                  <a:latin typeface="Bahnschrift Light" panose="020B0502040204020203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Indigenous reservations</a:t>
              </a:r>
            </a:p>
          </p:txBody>
        </p: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911404D5-DB3D-4A73-A892-E2BDB3A275EC}"/>
              </a:ext>
            </a:extLst>
          </p:cNvPr>
          <p:cNvGrpSpPr/>
          <p:nvPr/>
        </p:nvGrpSpPr>
        <p:grpSpPr>
          <a:xfrm>
            <a:off x="9438005" y="140812"/>
            <a:ext cx="2753995" cy="2835426"/>
            <a:chOff x="5996237" y="1958503"/>
            <a:chExt cx="2969173" cy="3778393"/>
          </a:xfrm>
        </p:grpSpPr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096686CF-316A-4A92-9617-540E1D1DFE27}"/>
                </a:ext>
              </a:extLst>
            </p:cNvPr>
            <p:cNvSpPr/>
            <p:nvPr/>
          </p:nvSpPr>
          <p:spPr>
            <a:xfrm>
              <a:off x="5996237" y="1981879"/>
              <a:ext cx="2806700" cy="73796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7" name="Título 1">
              <a:extLst>
                <a:ext uri="{FF2B5EF4-FFF2-40B4-BE49-F238E27FC236}">
                  <a16:creationId xmlns:a16="http://schemas.microsoft.com/office/drawing/2014/main" id="{A8597D60-F84B-4194-B9FD-B6546EA7AF2E}"/>
                </a:ext>
              </a:extLst>
            </p:cNvPr>
            <p:cNvSpPr txBox="1">
              <a:spLocks/>
            </p:cNvSpPr>
            <p:nvPr/>
          </p:nvSpPr>
          <p:spPr>
            <a:xfrm>
              <a:off x="6564851" y="2023738"/>
              <a:ext cx="2333811" cy="70801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00000"/>
                </a:lnSpc>
              </a:pPr>
              <a:r>
                <a:rPr lang="es-CO" sz="3000" b="1" dirty="0">
                  <a:latin typeface="Bahnschrift Light" panose="020B0502040204020203" pitchFamily="34" charset="0"/>
                </a:rPr>
                <a:t>Case 003</a:t>
              </a:r>
            </a:p>
          </p:txBody>
        </p:sp>
        <p:pic>
          <p:nvPicPr>
            <p:cNvPr id="88" name="Picture 2" descr="Resultado de imagen para hoja con punta doblada">
              <a:extLst>
                <a:ext uri="{FF2B5EF4-FFF2-40B4-BE49-F238E27FC236}">
                  <a16:creationId xmlns:a16="http://schemas.microsoft.com/office/drawing/2014/main" id="{2E34392A-7040-404D-9804-682D9031EA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00" b="92455" l="9712" r="94537">
                          <a14:foregroundMark x1="22003" y1="8000" x2="22003" y2="8000"/>
                          <a14:foregroundMark x1="11381" y1="6000" x2="21396" y2="50091"/>
                          <a14:foregroundMark x1="21396" y1="50091" x2="28528" y2="58545"/>
                          <a14:foregroundMark x1="28528" y1="58545" x2="66768" y2="78636"/>
                          <a14:foregroundMark x1="66768" y1="78636" x2="68892" y2="79000"/>
                          <a14:foregroundMark x1="85888" y1="90091" x2="18209" y2="83545"/>
                          <a14:foregroundMark x1="18209" y1="83545" x2="13354" y2="72455"/>
                          <a14:foregroundMark x1="7739" y1="92455" x2="37026" y2="91000"/>
                          <a14:foregroundMark x1="37026" y1="91000" x2="91199" y2="92455"/>
                          <a14:foregroundMark x1="58118" y1="6182" x2="88164" y2="32455"/>
                          <a14:foregroundMark x1="94537" y1="38909" x2="94537" y2="38909"/>
                          <a14:foregroundMark x1="94082" y1="43091" x2="94082" y2="3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6665" y="1958503"/>
              <a:ext cx="543408" cy="7080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9" name="Título 1">
              <a:extLst>
                <a:ext uri="{FF2B5EF4-FFF2-40B4-BE49-F238E27FC236}">
                  <a16:creationId xmlns:a16="http://schemas.microsoft.com/office/drawing/2014/main" id="{610B6160-C405-415E-AAF7-3ED5F8371FDB}"/>
                </a:ext>
              </a:extLst>
            </p:cNvPr>
            <p:cNvSpPr txBox="1">
              <a:spLocks/>
            </p:cNvSpPr>
            <p:nvPr/>
          </p:nvSpPr>
          <p:spPr>
            <a:xfrm>
              <a:off x="6028175" y="2088154"/>
              <a:ext cx="525562" cy="2243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00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900" b="1" dirty="0">
                  <a:solidFill>
                    <a:schemeClr val="bg2">
                      <a:lumMod val="50000"/>
                    </a:schemeClr>
                  </a:solidFill>
                  <a:latin typeface="Garamond" panose="02020404030301010803" pitchFamily="18" charset="0"/>
                </a:rPr>
                <a:t>Caso 003</a:t>
              </a:r>
            </a:p>
          </p:txBody>
        </p:sp>
        <p:pic>
          <p:nvPicPr>
            <p:cNvPr id="90" name="Imagen 89">
              <a:extLst>
                <a:ext uri="{FF2B5EF4-FFF2-40B4-BE49-F238E27FC236}">
                  <a16:creationId xmlns:a16="http://schemas.microsoft.com/office/drawing/2014/main" id="{12AA5035-2262-4F19-8065-17DCE366AC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t="23426" b="40695"/>
            <a:stretch/>
          </p:blipFill>
          <p:spPr>
            <a:xfrm>
              <a:off x="6152042" y="2493606"/>
              <a:ext cx="312653" cy="112178"/>
            </a:xfrm>
            <a:prstGeom prst="rect">
              <a:avLst/>
            </a:prstGeom>
          </p:spPr>
        </p:pic>
        <p:sp>
          <p:nvSpPr>
            <p:cNvPr id="91" name="Título 1">
              <a:extLst>
                <a:ext uri="{FF2B5EF4-FFF2-40B4-BE49-F238E27FC236}">
                  <a16:creationId xmlns:a16="http://schemas.microsoft.com/office/drawing/2014/main" id="{9B03BC7A-AD2E-43D4-91EC-D5B04E45D8B7}"/>
                </a:ext>
              </a:extLst>
            </p:cNvPr>
            <p:cNvSpPr txBox="1">
              <a:spLocks/>
            </p:cNvSpPr>
            <p:nvPr/>
          </p:nvSpPr>
          <p:spPr>
            <a:xfrm>
              <a:off x="6023681" y="2745410"/>
              <a:ext cx="2806700" cy="42916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en-US" sz="1000" b="1" dirty="0">
                  <a:latin typeface="Bahnschrift Light" panose="020B0502040204020203" pitchFamily="34" charset="0"/>
                </a:rPr>
                <a:t>KILLINGS PRESENTED AS DEATHS IN COMBAT BY STATE AGENTS  (“FALSE POSITIVES’)</a:t>
              </a:r>
            </a:p>
          </p:txBody>
        </p:sp>
        <p:pic>
          <p:nvPicPr>
            <p:cNvPr id="92" name="Imagen 91">
              <a:extLst>
                <a:ext uri="{FF2B5EF4-FFF2-40B4-BE49-F238E27FC236}">
                  <a16:creationId xmlns:a16="http://schemas.microsoft.com/office/drawing/2014/main" id="{65611BF6-B231-46B0-82EA-E32DA90B45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r="48578"/>
            <a:stretch/>
          </p:blipFill>
          <p:spPr>
            <a:xfrm>
              <a:off x="6136925" y="3525483"/>
              <a:ext cx="1007862" cy="2211413"/>
            </a:xfrm>
            <a:prstGeom prst="rect">
              <a:avLst/>
            </a:prstGeom>
          </p:spPr>
        </p:pic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F3809ECC-02C7-412D-8D36-33F4370BAE74}"/>
                </a:ext>
              </a:extLst>
            </p:cNvPr>
            <p:cNvSpPr/>
            <p:nvPr/>
          </p:nvSpPr>
          <p:spPr>
            <a:xfrm>
              <a:off x="7112991" y="3557832"/>
              <a:ext cx="1852419" cy="41013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700" dirty="0">
                  <a:latin typeface="Bahnschrift Light" panose="020B0502040204020203" pitchFamily="34" charset="0"/>
                  <a:cs typeface="Times New Roman" panose="02020603050405020304" pitchFamily="18" charset="0"/>
                </a:rPr>
                <a:t>Members of the Public Armed Forces involved allegedly implicated</a:t>
              </a:r>
              <a:endParaRPr lang="es-CO" sz="700" dirty="0">
                <a:latin typeface="Bahnschrift Light" panose="020B050204020402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F78BF29D-708D-41F5-BE5B-9EA883ED3CF6}"/>
                </a:ext>
              </a:extLst>
            </p:cNvPr>
            <p:cNvSpPr/>
            <p:nvPr/>
          </p:nvSpPr>
          <p:spPr>
            <a:xfrm>
              <a:off x="7114184" y="3999371"/>
              <a:ext cx="1688753" cy="28709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800" dirty="0">
                  <a:latin typeface="Bahnschrift Light" panose="020B0502040204020203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Legal proceedings under study </a:t>
              </a:r>
              <a:endParaRPr lang="es-CO" sz="800" dirty="0">
                <a:latin typeface="Bahnschrift Light" panose="020B0502040204020203" pitchFamily="34" charset="0"/>
              </a:endParaRPr>
            </a:p>
          </p:txBody>
        </p:sp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44C05A35-D41B-4E8A-9A7E-70DD082741A5}"/>
                </a:ext>
              </a:extLst>
            </p:cNvPr>
            <p:cNvSpPr/>
            <p:nvPr/>
          </p:nvSpPr>
          <p:spPr>
            <a:xfrm>
              <a:off x="7121193" y="4305397"/>
              <a:ext cx="1568895" cy="28709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800" dirty="0">
                  <a:latin typeface="Bahnschrift Light" panose="020B0502040204020203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Victims preliminary identified</a:t>
              </a:r>
              <a:endParaRPr lang="es-CO" sz="800" dirty="0">
                <a:latin typeface="Bahnschrift Light" panose="020B0502040204020203" pitchFamily="34" charset="0"/>
              </a:endParaRPr>
            </a:p>
          </p:txBody>
        </p:sp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C63E09FF-CF54-4E72-BA9C-E824A2A311E9}"/>
                </a:ext>
              </a:extLst>
            </p:cNvPr>
            <p:cNvSpPr/>
            <p:nvPr/>
          </p:nvSpPr>
          <p:spPr>
            <a:xfrm>
              <a:off x="7132990" y="4659022"/>
              <a:ext cx="1568895" cy="4511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800" dirty="0">
                  <a:latin typeface="Bahnschrift Light" panose="020B0502040204020203" pitchFamily="34" charset="0"/>
                </a:rPr>
                <a:t>Victims Peasants (mostly from Cesar and Huila)</a:t>
              </a:r>
              <a:endParaRPr lang="es-CO" sz="800" dirty="0">
                <a:latin typeface="Bahnschrift Light" panose="020B0502040204020203" pitchFamily="34" charset="0"/>
              </a:endParaRPr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8CF5EF54-86DB-4B7F-874F-562B54A5D187}"/>
                </a:ext>
              </a:extLst>
            </p:cNvPr>
            <p:cNvSpPr/>
            <p:nvPr/>
          </p:nvSpPr>
          <p:spPr>
            <a:xfrm>
              <a:off x="7144787" y="5170653"/>
              <a:ext cx="1753874" cy="4511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US" sz="800" dirty="0">
                  <a:latin typeface="Bahnschrift Light" panose="020B0502040204020203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Provinces with the highest number of investigations</a:t>
              </a:r>
              <a:endParaRPr lang="es-CO" sz="800" dirty="0">
                <a:latin typeface="Bahnschrift Light" panose="020B0502040204020203" pitchFamily="34" charset="0"/>
              </a:endParaRPr>
            </a:p>
          </p:txBody>
        </p:sp>
      </p:grpSp>
      <p:grpSp>
        <p:nvGrpSpPr>
          <p:cNvPr id="98" name="Grupo 97">
            <a:extLst>
              <a:ext uri="{FF2B5EF4-FFF2-40B4-BE49-F238E27FC236}">
                <a16:creationId xmlns:a16="http://schemas.microsoft.com/office/drawing/2014/main" id="{523771FF-B49C-4CB7-A2FC-8B88957205D3}"/>
              </a:ext>
            </a:extLst>
          </p:cNvPr>
          <p:cNvGrpSpPr/>
          <p:nvPr/>
        </p:nvGrpSpPr>
        <p:grpSpPr>
          <a:xfrm>
            <a:off x="945144" y="18621"/>
            <a:ext cx="2910566" cy="2281922"/>
            <a:chOff x="8827830" y="1922375"/>
            <a:chExt cx="3037380" cy="3690447"/>
          </a:xfrm>
        </p:grpSpPr>
        <p:sp>
          <p:nvSpPr>
            <p:cNvPr id="99" name="Rectángulo 98">
              <a:extLst>
                <a:ext uri="{FF2B5EF4-FFF2-40B4-BE49-F238E27FC236}">
                  <a16:creationId xmlns:a16="http://schemas.microsoft.com/office/drawing/2014/main" id="{73F0755A-6F49-4AA4-BDC4-AC15310B7380}"/>
                </a:ext>
              </a:extLst>
            </p:cNvPr>
            <p:cNvSpPr/>
            <p:nvPr/>
          </p:nvSpPr>
          <p:spPr>
            <a:xfrm>
              <a:off x="8827830" y="1988291"/>
              <a:ext cx="3024212" cy="718003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0" name="Título 1">
              <a:extLst>
                <a:ext uri="{FF2B5EF4-FFF2-40B4-BE49-F238E27FC236}">
                  <a16:creationId xmlns:a16="http://schemas.microsoft.com/office/drawing/2014/main" id="{4E6FC8F9-9CE7-4774-AF83-861F12EE7F11}"/>
                </a:ext>
              </a:extLst>
            </p:cNvPr>
            <p:cNvSpPr txBox="1">
              <a:spLocks/>
            </p:cNvSpPr>
            <p:nvPr/>
          </p:nvSpPr>
          <p:spPr>
            <a:xfrm>
              <a:off x="9531399" y="1922375"/>
              <a:ext cx="2333811" cy="85749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3000" b="1" dirty="0">
                  <a:latin typeface="Bahnschrift Light" panose="020B0502040204020203" pitchFamily="34" charset="0"/>
                </a:rPr>
                <a:t>Case 004</a:t>
              </a:r>
            </a:p>
          </p:txBody>
        </p:sp>
        <p:pic>
          <p:nvPicPr>
            <p:cNvPr id="101" name="Picture 2" descr="Resultado de imagen para hoja con punta doblada">
              <a:extLst>
                <a:ext uri="{FF2B5EF4-FFF2-40B4-BE49-F238E27FC236}">
                  <a16:creationId xmlns:a16="http://schemas.microsoft.com/office/drawing/2014/main" id="{E4016128-AB59-4EE2-BD3B-905AAD4FBA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00" b="92455" l="9712" r="94537">
                          <a14:foregroundMark x1="22003" y1="8000" x2="22003" y2="8000"/>
                          <a14:foregroundMark x1="11381" y1="6000" x2="21396" y2="50091"/>
                          <a14:foregroundMark x1="21396" y1="50091" x2="28528" y2="58545"/>
                          <a14:foregroundMark x1="28528" y1="58545" x2="66768" y2="78636"/>
                          <a14:foregroundMark x1="66768" y1="78636" x2="68892" y2="79000"/>
                          <a14:foregroundMark x1="85888" y1="90091" x2="18209" y2="83545"/>
                          <a14:foregroundMark x1="18209" y1="83545" x2="13354" y2="72455"/>
                          <a14:foregroundMark x1="7739" y1="92455" x2="37026" y2="91000"/>
                          <a14:foregroundMark x1="37026" y1="91000" x2="91199" y2="92455"/>
                          <a14:foregroundMark x1="58118" y1="6182" x2="88164" y2="32455"/>
                          <a14:foregroundMark x1="94537" y1="38909" x2="94537" y2="38909"/>
                          <a14:foregroundMark x1="94082" y1="43091" x2="94082" y2="3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8871" y="1962262"/>
              <a:ext cx="543408" cy="7080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2" name="Título 1">
              <a:extLst>
                <a:ext uri="{FF2B5EF4-FFF2-40B4-BE49-F238E27FC236}">
                  <a16:creationId xmlns:a16="http://schemas.microsoft.com/office/drawing/2014/main" id="{A989BF2A-66D6-45D3-BB40-33C8FAAE2768}"/>
                </a:ext>
              </a:extLst>
            </p:cNvPr>
            <p:cNvSpPr txBox="1">
              <a:spLocks/>
            </p:cNvSpPr>
            <p:nvPr/>
          </p:nvSpPr>
          <p:spPr>
            <a:xfrm>
              <a:off x="8830381" y="2091913"/>
              <a:ext cx="525562" cy="2243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4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900" b="1" dirty="0">
                  <a:solidFill>
                    <a:schemeClr val="bg2">
                      <a:lumMod val="50000"/>
                    </a:schemeClr>
                  </a:solidFill>
                  <a:latin typeface="Garamond" panose="02020404030301010803" pitchFamily="18" charset="0"/>
                </a:rPr>
                <a:t>Caso 004</a:t>
              </a:r>
            </a:p>
          </p:txBody>
        </p:sp>
        <p:pic>
          <p:nvPicPr>
            <p:cNvPr id="103" name="Imagen 102">
              <a:extLst>
                <a:ext uri="{FF2B5EF4-FFF2-40B4-BE49-F238E27FC236}">
                  <a16:creationId xmlns:a16="http://schemas.microsoft.com/office/drawing/2014/main" id="{CAD86B00-96B4-421A-847A-647B4F4F91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t="23426" b="40695"/>
            <a:stretch/>
          </p:blipFill>
          <p:spPr>
            <a:xfrm>
              <a:off x="8954248" y="2497365"/>
              <a:ext cx="312653" cy="112178"/>
            </a:xfrm>
            <a:prstGeom prst="rect">
              <a:avLst/>
            </a:prstGeom>
          </p:spPr>
        </p:pic>
        <p:sp>
          <p:nvSpPr>
            <p:cNvPr id="104" name="Título 1">
              <a:extLst>
                <a:ext uri="{FF2B5EF4-FFF2-40B4-BE49-F238E27FC236}">
                  <a16:creationId xmlns:a16="http://schemas.microsoft.com/office/drawing/2014/main" id="{D9431547-B5FE-4D20-B093-7F74B28D797D}"/>
                </a:ext>
              </a:extLst>
            </p:cNvPr>
            <p:cNvSpPr txBox="1">
              <a:spLocks/>
            </p:cNvSpPr>
            <p:nvPr/>
          </p:nvSpPr>
          <p:spPr>
            <a:xfrm>
              <a:off x="8877430" y="2683825"/>
              <a:ext cx="2806700" cy="54452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10000"/>
                </a:lnSpc>
              </a:pPr>
              <a:r>
                <a:rPr lang="en-US" sz="1000" b="1" dirty="0">
                  <a:latin typeface="Bahnschrift Light" panose="020B0502040204020203" pitchFamily="34" charset="0"/>
                </a:rPr>
                <a:t>SITUATION IN URABA INVOLVING THE FARC-EP AND THE PUBLIC ARMED FORCES (1986-2016)</a:t>
              </a:r>
            </a:p>
          </p:txBody>
        </p:sp>
        <p:sp>
          <p:nvSpPr>
            <p:cNvPr id="105" name="Flecha: pentágono 104">
              <a:extLst>
                <a:ext uri="{FF2B5EF4-FFF2-40B4-BE49-F238E27FC236}">
                  <a16:creationId xmlns:a16="http://schemas.microsoft.com/office/drawing/2014/main" id="{7EF62F5A-FC5A-4864-82CA-1B583F542B9C}"/>
                </a:ext>
              </a:extLst>
            </p:cNvPr>
            <p:cNvSpPr/>
            <p:nvPr/>
          </p:nvSpPr>
          <p:spPr>
            <a:xfrm>
              <a:off x="9061256" y="3491324"/>
              <a:ext cx="855779" cy="312138"/>
            </a:xfrm>
            <a:prstGeom prst="homePlate">
              <a:avLst>
                <a:gd name="adj" fmla="val 19954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0" name="CuadroTexto 109">
              <a:extLst>
                <a:ext uri="{FF2B5EF4-FFF2-40B4-BE49-F238E27FC236}">
                  <a16:creationId xmlns:a16="http://schemas.microsoft.com/office/drawing/2014/main" id="{DDD03DD7-C2A1-4C4F-833D-FE4A99E3F919}"/>
                </a:ext>
              </a:extLst>
            </p:cNvPr>
            <p:cNvSpPr txBox="1"/>
            <p:nvPr/>
          </p:nvSpPr>
          <p:spPr>
            <a:xfrm>
              <a:off x="9041241" y="3423389"/>
              <a:ext cx="1048719" cy="447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2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787.000</a:t>
              </a:r>
            </a:p>
          </p:txBody>
        </p:sp>
        <p:sp>
          <p:nvSpPr>
            <p:cNvPr id="113" name="Título 1">
              <a:extLst>
                <a:ext uri="{FF2B5EF4-FFF2-40B4-BE49-F238E27FC236}">
                  <a16:creationId xmlns:a16="http://schemas.microsoft.com/office/drawing/2014/main" id="{8AD4B1EB-8B7A-4DAE-8465-3DE86CE3D550}"/>
                </a:ext>
              </a:extLst>
            </p:cNvPr>
            <p:cNvSpPr txBox="1">
              <a:spLocks/>
            </p:cNvSpPr>
            <p:nvPr/>
          </p:nvSpPr>
          <p:spPr>
            <a:xfrm>
              <a:off x="9917035" y="3400784"/>
              <a:ext cx="1881927" cy="50831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/>
              <a:r>
                <a:rPr lang="en-US" sz="700" dirty="0">
                  <a:latin typeface="Bahnschrift Light" panose="020B0502040204020203" pitchFamily="34" charset="0"/>
                </a:rPr>
                <a:t>Victims registered according to the Victims’ Unit</a:t>
              </a:r>
              <a:endParaRPr lang="es-CO" sz="700" dirty="0">
                <a:latin typeface="Bahnschrift Light" panose="020B0502040204020203" pitchFamily="34" charset="0"/>
              </a:endParaRPr>
            </a:p>
          </p:txBody>
        </p:sp>
        <p:sp>
          <p:nvSpPr>
            <p:cNvPr id="114" name="Flecha: pentágono 113">
              <a:extLst>
                <a:ext uri="{FF2B5EF4-FFF2-40B4-BE49-F238E27FC236}">
                  <a16:creationId xmlns:a16="http://schemas.microsoft.com/office/drawing/2014/main" id="{3A253A1E-CB04-4AE7-A372-DB106C27F49E}"/>
                </a:ext>
              </a:extLst>
            </p:cNvPr>
            <p:cNvSpPr/>
            <p:nvPr/>
          </p:nvSpPr>
          <p:spPr>
            <a:xfrm>
              <a:off x="9061256" y="3917889"/>
              <a:ext cx="855779" cy="312138"/>
            </a:xfrm>
            <a:prstGeom prst="homePlate">
              <a:avLst>
                <a:gd name="adj" fmla="val 19954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5" name="CuadroTexto 114">
              <a:extLst>
                <a:ext uri="{FF2B5EF4-FFF2-40B4-BE49-F238E27FC236}">
                  <a16:creationId xmlns:a16="http://schemas.microsoft.com/office/drawing/2014/main" id="{6523D97D-9854-4F71-94ED-A2A1B39AD101}"/>
                </a:ext>
              </a:extLst>
            </p:cNvPr>
            <p:cNvSpPr txBox="1"/>
            <p:nvPr/>
          </p:nvSpPr>
          <p:spPr>
            <a:xfrm>
              <a:off x="9112217" y="3857515"/>
              <a:ext cx="911926" cy="447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12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3.523</a:t>
              </a:r>
            </a:p>
          </p:txBody>
        </p:sp>
        <p:sp>
          <p:nvSpPr>
            <p:cNvPr id="116" name="Título 1">
              <a:extLst>
                <a:ext uri="{FF2B5EF4-FFF2-40B4-BE49-F238E27FC236}">
                  <a16:creationId xmlns:a16="http://schemas.microsoft.com/office/drawing/2014/main" id="{A6399A48-2969-4797-9CE1-9DF74997BBDE}"/>
                </a:ext>
              </a:extLst>
            </p:cNvPr>
            <p:cNvSpPr txBox="1">
              <a:spLocks/>
            </p:cNvSpPr>
            <p:nvPr/>
          </p:nvSpPr>
          <p:spPr>
            <a:xfrm>
              <a:off x="9917035" y="3826499"/>
              <a:ext cx="1875427" cy="49619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/>
              <a:r>
                <a:rPr lang="en-US" sz="700" dirty="0">
                  <a:latin typeface="Bahnschrift Light" panose="020B0502040204020203" pitchFamily="34" charset="0"/>
                </a:rPr>
                <a:t>Registers related to facts contained in the Attorney General Office’s reports</a:t>
              </a:r>
              <a:endParaRPr lang="es-CO" sz="700" dirty="0">
                <a:latin typeface="Bahnschrift Light" panose="020B0502040204020203" pitchFamily="34" charset="0"/>
              </a:endParaRPr>
            </a:p>
          </p:txBody>
        </p:sp>
        <p:sp>
          <p:nvSpPr>
            <p:cNvPr id="117" name="Flecha: pentágono 116">
              <a:extLst>
                <a:ext uri="{FF2B5EF4-FFF2-40B4-BE49-F238E27FC236}">
                  <a16:creationId xmlns:a16="http://schemas.microsoft.com/office/drawing/2014/main" id="{D043BA51-C336-454D-A8F2-31B885BF5EBE}"/>
                </a:ext>
              </a:extLst>
            </p:cNvPr>
            <p:cNvSpPr/>
            <p:nvPr/>
          </p:nvSpPr>
          <p:spPr>
            <a:xfrm>
              <a:off x="9061256" y="4340093"/>
              <a:ext cx="855779" cy="312138"/>
            </a:xfrm>
            <a:prstGeom prst="homePlate">
              <a:avLst>
                <a:gd name="adj" fmla="val 19954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18" name="CuadroTexto 117">
              <a:extLst>
                <a:ext uri="{FF2B5EF4-FFF2-40B4-BE49-F238E27FC236}">
                  <a16:creationId xmlns:a16="http://schemas.microsoft.com/office/drawing/2014/main" id="{564F3D60-CEFE-431A-9176-02C8CBB6C294}"/>
                </a:ext>
              </a:extLst>
            </p:cNvPr>
            <p:cNvSpPr txBox="1"/>
            <p:nvPr/>
          </p:nvSpPr>
          <p:spPr>
            <a:xfrm>
              <a:off x="8993376" y="4281837"/>
              <a:ext cx="872316" cy="447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174</a:t>
              </a:r>
            </a:p>
          </p:txBody>
        </p:sp>
        <p:sp>
          <p:nvSpPr>
            <p:cNvPr id="119" name="Título 1">
              <a:extLst>
                <a:ext uri="{FF2B5EF4-FFF2-40B4-BE49-F238E27FC236}">
                  <a16:creationId xmlns:a16="http://schemas.microsoft.com/office/drawing/2014/main" id="{992A3FF8-E6D5-4648-867A-BE7C4E780BC8}"/>
                </a:ext>
              </a:extLst>
            </p:cNvPr>
            <p:cNvSpPr txBox="1">
              <a:spLocks/>
            </p:cNvSpPr>
            <p:nvPr/>
          </p:nvSpPr>
          <p:spPr>
            <a:xfrm>
              <a:off x="9925297" y="4251005"/>
              <a:ext cx="1915533" cy="55385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/>
              <a:r>
                <a:rPr lang="en-US" sz="700" dirty="0">
                  <a:latin typeface="Bahnschrift Light" panose="020B0502040204020203" pitchFamily="34" charset="0"/>
                </a:rPr>
                <a:t>Number of defendants allegedly implicated</a:t>
              </a:r>
              <a:endParaRPr lang="es-CO" sz="700" dirty="0">
                <a:latin typeface="Bahnschrift Light" panose="020B0502040204020203" pitchFamily="34" charset="0"/>
              </a:endParaRPr>
            </a:p>
          </p:txBody>
        </p:sp>
        <p:sp>
          <p:nvSpPr>
            <p:cNvPr id="120" name="Flecha: pentágono 119">
              <a:extLst>
                <a:ext uri="{FF2B5EF4-FFF2-40B4-BE49-F238E27FC236}">
                  <a16:creationId xmlns:a16="http://schemas.microsoft.com/office/drawing/2014/main" id="{3FCB5BA5-1A25-4D98-AFDD-C209C17D1B4E}"/>
                </a:ext>
              </a:extLst>
            </p:cNvPr>
            <p:cNvSpPr/>
            <p:nvPr/>
          </p:nvSpPr>
          <p:spPr>
            <a:xfrm>
              <a:off x="9049658" y="5142110"/>
              <a:ext cx="855779" cy="313200"/>
            </a:xfrm>
            <a:prstGeom prst="homePlate">
              <a:avLst>
                <a:gd name="adj" fmla="val 19954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1" name="CuadroTexto 120">
              <a:extLst>
                <a:ext uri="{FF2B5EF4-FFF2-40B4-BE49-F238E27FC236}">
                  <a16:creationId xmlns:a16="http://schemas.microsoft.com/office/drawing/2014/main" id="{FEA93A1A-43B0-4892-90DC-F2D282817B13}"/>
                </a:ext>
              </a:extLst>
            </p:cNvPr>
            <p:cNvSpPr txBox="1"/>
            <p:nvPr/>
          </p:nvSpPr>
          <p:spPr>
            <a:xfrm>
              <a:off x="9128197" y="5073537"/>
              <a:ext cx="618505" cy="447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10</a:t>
              </a:r>
            </a:p>
          </p:txBody>
        </p:sp>
        <p:sp>
          <p:nvSpPr>
            <p:cNvPr id="122" name="Título 1">
              <a:extLst>
                <a:ext uri="{FF2B5EF4-FFF2-40B4-BE49-F238E27FC236}">
                  <a16:creationId xmlns:a16="http://schemas.microsoft.com/office/drawing/2014/main" id="{F6915071-0AB8-499D-9C09-C77C5BAE57FF}"/>
                </a:ext>
              </a:extLst>
            </p:cNvPr>
            <p:cNvSpPr txBox="1">
              <a:spLocks/>
            </p:cNvSpPr>
            <p:nvPr/>
          </p:nvSpPr>
          <p:spPr>
            <a:xfrm>
              <a:off x="9933323" y="5058964"/>
              <a:ext cx="1859138" cy="55385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just"/>
              <a:r>
                <a:rPr lang="en-US" sz="800" dirty="0">
                  <a:latin typeface="Bahnschrift Light" panose="020B0502040204020203" pitchFamily="34" charset="0"/>
                </a:rPr>
                <a:t>Municipalities (</a:t>
              </a:r>
              <a:r>
                <a:rPr lang="en-US" sz="800" b="1" dirty="0">
                  <a:latin typeface="Bahnschrift Light" panose="020B0502040204020203" pitchFamily="34" charset="0"/>
                </a:rPr>
                <a:t>4</a:t>
              </a:r>
              <a:r>
                <a:rPr lang="en-US" sz="800" dirty="0">
                  <a:latin typeface="Bahnschrift Light" panose="020B0502040204020203" pitchFamily="34" charset="0"/>
                </a:rPr>
                <a:t> indigenous communities and </a:t>
              </a:r>
              <a:r>
                <a:rPr lang="en-US" sz="800" b="1" dirty="0">
                  <a:latin typeface="Bahnschrift Light" panose="020B0502040204020203" pitchFamily="34" charset="0"/>
                </a:rPr>
                <a:t>8</a:t>
              </a:r>
              <a:r>
                <a:rPr lang="en-US" sz="800" dirty="0">
                  <a:latin typeface="Bahnschrift Light" panose="020B0502040204020203" pitchFamily="34" charset="0"/>
                </a:rPr>
                <a:t> black community councils)</a:t>
              </a:r>
              <a:endParaRPr lang="es-CO" sz="800" dirty="0">
                <a:latin typeface="Bahnschrift Light" panose="020B0502040204020203" pitchFamily="34" charset="0"/>
              </a:endParaRPr>
            </a:p>
          </p:txBody>
        </p:sp>
        <p:sp>
          <p:nvSpPr>
            <p:cNvPr id="123" name="Flecha: pentágono 122">
              <a:extLst>
                <a:ext uri="{FF2B5EF4-FFF2-40B4-BE49-F238E27FC236}">
                  <a16:creationId xmlns:a16="http://schemas.microsoft.com/office/drawing/2014/main" id="{F700982A-A3F7-4F01-B41E-CE3F62F2C4DE}"/>
                </a:ext>
              </a:extLst>
            </p:cNvPr>
            <p:cNvSpPr/>
            <p:nvPr/>
          </p:nvSpPr>
          <p:spPr>
            <a:xfrm>
              <a:off x="9061256" y="4740062"/>
              <a:ext cx="855779" cy="312138"/>
            </a:xfrm>
            <a:prstGeom prst="homePlate">
              <a:avLst>
                <a:gd name="adj" fmla="val 19954"/>
              </a:avLst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4" name="CuadroTexto 123">
              <a:extLst>
                <a:ext uri="{FF2B5EF4-FFF2-40B4-BE49-F238E27FC236}">
                  <a16:creationId xmlns:a16="http://schemas.microsoft.com/office/drawing/2014/main" id="{ED6F3143-2957-4C00-94D2-E1C4B57B26C6}"/>
                </a:ext>
              </a:extLst>
            </p:cNvPr>
            <p:cNvSpPr txBox="1"/>
            <p:nvPr/>
          </p:nvSpPr>
          <p:spPr>
            <a:xfrm>
              <a:off x="9116784" y="4684011"/>
              <a:ext cx="618505" cy="447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200" b="1" dirty="0">
                  <a:solidFill>
                    <a:schemeClr val="bg1"/>
                  </a:solidFill>
                  <a:latin typeface="Bahnschrift" panose="020B0502040204020203" pitchFamily="34" charset="0"/>
                </a:rPr>
                <a:t>12</a:t>
              </a:r>
            </a:p>
          </p:txBody>
        </p:sp>
        <p:sp>
          <p:nvSpPr>
            <p:cNvPr id="125" name="Título 1">
              <a:extLst>
                <a:ext uri="{FF2B5EF4-FFF2-40B4-BE49-F238E27FC236}">
                  <a16:creationId xmlns:a16="http://schemas.microsoft.com/office/drawing/2014/main" id="{D275DBB5-641A-4A2E-917C-F8D74AD6C29D}"/>
                </a:ext>
              </a:extLst>
            </p:cNvPr>
            <p:cNvSpPr txBox="1">
              <a:spLocks/>
            </p:cNvSpPr>
            <p:nvPr/>
          </p:nvSpPr>
          <p:spPr>
            <a:xfrm>
              <a:off x="9925297" y="4768412"/>
              <a:ext cx="1939913" cy="29841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MX" sz="800" dirty="0">
                  <a:latin typeface="Bahnschrift Light" panose="020B0502040204020203" pitchFamily="34" charset="0"/>
                </a:rPr>
                <a:t>Union and other collective subjects involved</a:t>
              </a:r>
              <a:endParaRPr lang="es-CO" sz="800" dirty="0">
                <a:latin typeface="Bahnschrift Light" panose="020B0502040204020203" pitchFamily="34" charset="0"/>
              </a:endParaRPr>
            </a:p>
          </p:txBody>
        </p:sp>
        <p:sp>
          <p:nvSpPr>
            <p:cNvPr id="126" name="Rectángulo 125">
              <a:extLst>
                <a:ext uri="{FF2B5EF4-FFF2-40B4-BE49-F238E27FC236}">
                  <a16:creationId xmlns:a16="http://schemas.microsoft.com/office/drawing/2014/main" id="{1447ACEC-2506-434D-8F6E-0526860F5359}"/>
                </a:ext>
              </a:extLst>
            </p:cNvPr>
            <p:cNvSpPr/>
            <p:nvPr/>
          </p:nvSpPr>
          <p:spPr>
            <a:xfrm>
              <a:off x="8965971" y="3491323"/>
              <a:ext cx="95409" cy="3132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7" name="Rectángulo 126">
              <a:extLst>
                <a:ext uri="{FF2B5EF4-FFF2-40B4-BE49-F238E27FC236}">
                  <a16:creationId xmlns:a16="http://schemas.microsoft.com/office/drawing/2014/main" id="{D4680B69-D5F9-4951-98F4-B3EA3984453A}"/>
                </a:ext>
              </a:extLst>
            </p:cNvPr>
            <p:cNvSpPr/>
            <p:nvPr/>
          </p:nvSpPr>
          <p:spPr>
            <a:xfrm>
              <a:off x="8967624" y="4740062"/>
              <a:ext cx="95409" cy="3132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8" name="Rectángulo 127">
              <a:extLst>
                <a:ext uri="{FF2B5EF4-FFF2-40B4-BE49-F238E27FC236}">
                  <a16:creationId xmlns:a16="http://schemas.microsoft.com/office/drawing/2014/main" id="{E51B9123-557A-4F20-B444-18E8135B5158}"/>
                </a:ext>
              </a:extLst>
            </p:cNvPr>
            <p:cNvSpPr/>
            <p:nvPr/>
          </p:nvSpPr>
          <p:spPr>
            <a:xfrm>
              <a:off x="8966695" y="4339562"/>
              <a:ext cx="95409" cy="3132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9" name="Rectángulo 128">
              <a:extLst>
                <a:ext uri="{FF2B5EF4-FFF2-40B4-BE49-F238E27FC236}">
                  <a16:creationId xmlns:a16="http://schemas.microsoft.com/office/drawing/2014/main" id="{D27CADBF-0C6F-497E-8DA0-8247B8698523}"/>
                </a:ext>
              </a:extLst>
            </p:cNvPr>
            <p:cNvSpPr/>
            <p:nvPr/>
          </p:nvSpPr>
          <p:spPr>
            <a:xfrm>
              <a:off x="8955914" y="5140561"/>
              <a:ext cx="95409" cy="3132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30" name="Rectángulo 129">
              <a:extLst>
                <a:ext uri="{FF2B5EF4-FFF2-40B4-BE49-F238E27FC236}">
                  <a16:creationId xmlns:a16="http://schemas.microsoft.com/office/drawing/2014/main" id="{CF696A11-2C0E-406F-981C-75282D43A5A1}"/>
                </a:ext>
              </a:extLst>
            </p:cNvPr>
            <p:cNvSpPr/>
            <p:nvPr/>
          </p:nvSpPr>
          <p:spPr>
            <a:xfrm>
              <a:off x="8954249" y="3917358"/>
              <a:ext cx="95409" cy="3132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131" name="Grupo 130">
            <a:extLst>
              <a:ext uri="{FF2B5EF4-FFF2-40B4-BE49-F238E27FC236}">
                <a16:creationId xmlns:a16="http://schemas.microsoft.com/office/drawing/2014/main" id="{788889B0-7F46-49BD-8B46-535874A44A3E}"/>
              </a:ext>
            </a:extLst>
          </p:cNvPr>
          <p:cNvGrpSpPr/>
          <p:nvPr/>
        </p:nvGrpSpPr>
        <p:grpSpPr>
          <a:xfrm>
            <a:off x="49044" y="2232414"/>
            <a:ext cx="3037380" cy="1323872"/>
            <a:chOff x="633399" y="1371391"/>
            <a:chExt cx="3037380" cy="1323872"/>
          </a:xfrm>
        </p:grpSpPr>
        <p:sp>
          <p:nvSpPr>
            <p:cNvPr id="132" name="Rectángulo 131">
              <a:extLst>
                <a:ext uri="{FF2B5EF4-FFF2-40B4-BE49-F238E27FC236}">
                  <a16:creationId xmlns:a16="http://schemas.microsoft.com/office/drawing/2014/main" id="{9A60A6E2-2EEF-492C-99B8-B984AEF86EB8}"/>
                </a:ext>
              </a:extLst>
            </p:cNvPr>
            <p:cNvSpPr/>
            <p:nvPr/>
          </p:nvSpPr>
          <p:spPr>
            <a:xfrm>
              <a:off x="633399" y="1437307"/>
              <a:ext cx="3024212" cy="7180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33" name="Título 1">
              <a:extLst>
                <a:ext uri="{FF2B5EF4-FFF2-40B4-BE49-F238E27FC236}">
                  <a16:creationId xmlns:a16="http://schemas.microsoft.com/office/drawing/2014/main" id="{27A018EF-3FD3-4ED6-AC50-F7222E63FCBF}"/>
                </a:ext>
              </a:extLst>
            </p:cNvPr>
            <p:cNvSpPr txBox="1">
              <a:spLocks/>
            </p:cNvSpPr>
            <p:nvPr/>
          </p:nvSpPr>
          <p:spPr>
            <a:xfrm>
              <a:off x="1336968" y="1371391"/>
              <a:ext cx="2333811" cy="85749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3000" b="1" dirty="0">
                  <a:latin typeface="Bahnschrift Light" panose="020B0502040204020203" pitchFamily="34" charset="0"/>
                </a:rPr>
                <a:t>Case 005</a:t>
              </a:r>
            </a:p>
          </p:txBody>
        </p:sp>
        <p:pic>
          <p:nvPicPr>
            <p:cNvPr id="134" name="Picture 2" descr="Resultado de imagen para hoja con punta doblada">
              <a:extLst>
                <a:ext uri="{FF2B5EF4-FFF2-40B4-BE49-F238E27FC236}">
                  <a16:creationId xmlns:a16="http://schemas.microsoft.com/office/drawing/2014/main" id="{457D7CFA-58F0-4E3A-B9AF-2D874CC728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00" b="92455" l="9712" r="94537">
                          <a14:foregroundMark x1="22003" y1="8000" x2="22003" y2="8000"/>
                          <a14:foregroundMark x1="11381" y1="6000" x2="21396" y2="50091"/>
                          <a14:foregroundMark x1="21396" y1="50091" x2="28528" y2="58545"/>
                          <a14:foregroundMark x1="28528" y1="58545" x2="66768" y2="78636"/>
                          <a14:foregroundMark x1="66768" y1="78636" x2="68892" y2="79000"/>
                          <a14:foregroundMark x1="85888" y1="90091" x2="18209" y2="83545"/>
                          <a14:foregroundMark x1="18209" y1="83545" x2="13354" y2="72455"/>
                          <a14:foregroundMark x1="7739" y1="92455" x2="37026" y2="91000"/>
                          <a14:foregroundMark x1="37026" y1="91000" x2="91199" y2="92455"/>
                          <a14:foregroundMark x1="58118" y1="6182" x2="88164" y2="32455"/>
                          <a14:foregroundMark x1="94537" y1="38909" x2="94537" y2="38909"/>
                          <a14:foregroundMark x1="94082" y1="43091" x2="94082" y2="39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440" y="1411278"/>
              <a:ext cx="543408" cy="7080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5" name="Título 1">
              <a:extLst>
                <a:ext uri="{FF2B5EF4-FFF2-40B4-BE49-F238E27FC236}">
                  <a16:creationId xmlns:a16="http://schemas.microsoft.com/office/drawing/2014/main" id="{FDFFEA3E-815D-4695-89A0-3FE16C99F9A0}"/>
                </a:ext>
              </a:extLst>
            </p:cNvPr>
            <p:cNvSpPr txBox="1">
              <a:spLocks/>
            </p:cNvSpPr>
            <p:nvPr/>
          </p:nvSpPr>
          <p:spPr>
            <a:xfrm>
              <a:off x="635950" y="1540929"/>
              <a:ext cx="525562" cy="22435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CO" sz="900" b="1" dirty="0">
                  <a:solidFill>
                    <a:schemeClr val="bg2">
                      <a:lumMod val="50000"/>
                    </a:schemeClr>
                  </a:solidFill>
                  <a:latin typeface="Garamond" panose="02020404030301010803" pitchFamily="18" charset="0"/>
                </a:rPr>
                <a:t>Caso 005</a:t>
              </a:r>
            </a:p>
          </p:txBody>
        </p:sp>
        <p:pic>
          <p:nvPicPr>
            <p:cNvPr id="136" name="Imagen 135">
              <a:extLst>
                <a:ext uri="{FF2B5EF4-FFF2-40B4-BE49-F238E27FC236}">
                  <a16:creationId xmlns:a16="http://schemas.microsoft.com/office/drawing/2014/main" id="{7342BF08-F38B-4277-9BB5-38ED68EADF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t="23426" b="40695"/>
            <a:stretch/>
          </p:blipFill>
          <p:spPr>
            <a:xfrm>
              <a:off x="759817" y="1946381"/>
              <a:ext cx="312653" cy="112178"/>
            </a:xfrm>
            <a:prstGeom prst="rect">
              <a:avLst/>
            </a:prstGeom>
          </p:spPr>
        </p:pic>
        <p:sp>
          <p:nvSpPr>
            <p:cNvPr id="137" name="Título 1">
              <a:extLst>
                <a:ext uri="{FF2B5EF4-FFF2-40B4-BE49-F238E27FC236}">
                  <a16:creationId xmlns:a16="http://schemas.microsoft.com/office/drawing/2014/main" id="{9F626D29-4C22-4338-887C-05F45DE74ED0}"/>
                </a:ext>
              </a:extLst>
            </p:cNvPr>
            <p:cNvSpPr txBox="1">
              <a:spLocks/>
            </p:cNvSpPr>
            <p:nvPr/>
          </p:nvSpPr>
          <p:spPr>
            <a:xfrm>
              <a:off x="1072470" y="1837771"/>
              <a:ext cx="2509267" cy="85749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85000" lnSpcReduction="1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endParaRPr lang="en-US" sz="700" b="1" dirty="0">
                <a:solidFill>
                  <a:srgbClr val="548235"/>
                </a:solidFill>
                <a:latin typeface="Garamond" panose="02020404030301010803" pitchFamily="18" charset="0"/>
              </a:endParaRPr>
            </a:p>
            <a:p>
              <a:pPr algn="ctr"/>
              <a:r>
                <a:rPr lang="en-US" sz="1200" b="1" dirty="0">
                  <a:latin typeface="Bahnschrift Light" panose="020B0502040204020203" pitchFamily="34" charset="0"/>
                </a:rPr>
                <a:t>TERRITORIAL SITUATION IN THE NORTHERN CAUCA REGION – IT INCLUDES THE FACTS ALLEGEDLY COMMITTED BY MEMBERS OF THE FARC-EP AND THE PUBLIC FORCE (1993-2016)</a:t>
              </a:r>
            </a:p>
          </p:txBody>
        </p:sp>
      </p:grpSp>
      <p:sp>
        <p:nvSpPr>
          <p:cNvPr id="138" name="Elipse 137">
            <a:extLst>
              <a:ext uri="{FF2B5EF4-FFF2-40B4-BE49-F238E27FC236}">
                <a16:creationId xmlns:a16="http://schemas.microsoft.com/office/drawing/2014/main" id="{5540CCC5-77C7-4551-A859-962D1574A965}"/>
              </a:ext>
            </a:extLst>
          </p:cNvPr>
          <p:cNvSpPr/>
          <p:nvPr/>
        </p:nvSpPr>
        <p:spPr>
          <a:xfrm>
            <a:off x="2980372" y="2809193"/>
            <a:ext cx="158354" cy="140676"/>
          </a:xfrm>
          <a:prstGeom prst="ellipse">
            <a:avLst/>
          </a:prstGeom>
          <a:solidFill>
            <a:srgbClr val="A2BE3C"/>
          </a:solidFill>
          <a:ln>
            <a:solidFill>
              <a:srgbClr val="A2BE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5863124"/>
      </p:ext>
    </p:extLst>
  </p:cSld>
  <p:clrMapOvr>
    <a:masterClrMapping/>
  </p:clrMapOvr>
</p:sld>
</file>

<file path=ppt/theme/theme1.xml><?xml version="1.0" encoding="utf-8"?>
<a:theme xmlns:a="http://schemas.openxmlformats.org/drawingml/2006/main" name="JEP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P Theme" id="{578306F3-E478-48A1-A70F-E960DD7E41F0}" vid="{5D3823B1-67FE-4F5A-84ED-0D12470E5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2840</TotalTime>
  <Words>436</Words>
  <Application>Microsoft Macintosh PowerPoint</Application>
  <PresentationFormat>Widescreen</PresentationFormat>
  <Paragraphs>49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Bahnschrift</vt:lpstr>
      <vt:lpstr>Bahnschrift Light</vt:lpstr>
      <vt:lpstr>Calibri</vt:lpstr>
      <vt:lpstr>Calibri Light</vt:lpstr>
      <vt:lpstr>Garamond</vt:lpstr>
      <vt:lpstr>JEP Theme</vt:lpstr>
      <vt:lpstr>Colombian Special Jurisdiction for Peace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yuri alexander Romaña rivas</dc:creator>
  <cp:lastModifiedBy>Lily Rueda</cp:lastModifiedBy>
  <cp:revision>150</cp:revision>
  <cp:lastPrinted>2018-12-05T08:11:14Z</cp:lastPrinted>
  <dcterms:modified xsi:type="dcterms:W3CDTF">2019-02-16T12:55:30Z</dcterms:modified>
</cp:coreProperties>
</file>