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sldIdLst>
    <p:sldId id="257" r:id="rId2"/>
    <p:sldId id="290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</p:sldIdLst>
  <p:sldSz cx="12192000" cy="6858000"/>
  <p:notesSz cx="6669088" cy="100504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20" autoAdjust="0"/>
  </p:normalViewPr>
  <p:slideViewPr>
    <p:cSldViewPr snapToGrid="0">
      <p:cViewPr varScale="1">
        <p:scale>
          <a:sx n="108" d="100"/>
          <a:sy n="108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5042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5042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576C8-7C0A-428C-B9CA-9A3DF16A0890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19088" y="1255713"/>
            <a:ext cx="6030912" cy="3392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836785"/>
            <a:ext cx="5335270" cy="39573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46196"/>
            <a:ext cx="2889938" cy="5042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546196"/>
            <a:ext cx="2889938" cy="5042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62507-6EA3-412F-A335-337E503B00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4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47C5EE-C79E-4BA2-A014-E4F94C17EBC0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0246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7C5EE-C79E-4BA2-A014-E4F94C17EBC0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0106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7C5EE-C79E-4BA2-A014-E4F94C17EBC0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2358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7C5EE-C79E-4BA2-A014-E4F94C17EBC0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82588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7C5EE-C79E-4BA2-A014-E4F94C17EBC0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1075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7C5EE-C79E-4BA2-A014-E4F94C17EBC0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6458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7C5EE-C79E-4BA2-A014-E4F94C17EBC0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731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7C5EE-C79E-4BA2-A014-E4F94C17EBC0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356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7C5EE-C79E-4BA2-A014-E4F94C17EBC0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3631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7C5EE-C79E-4BA2-A014-E4F94C17EBC0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728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7C5EE-C79E-4BA2-A014-E4F94C17EBC0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8470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7C5EE-C79E-4BA2-A014-E4F94C17EBC0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3250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7C5EE-C79E-4BA2-A014-E4F94C17EBC0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2374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A2CDC0-7AE6-4662-B476-081D219B4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40C68B5-B4FE-4451-BAB9-0E5E04865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C317964-3BD5-4AAC-A093-27FF61FEE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B3D5-15D8-4F0A-9266-8864A053576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3D31F9-0AC9-43CC-9400-132477DBC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499742-451E-4B9F-AF92-A701A88BC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64BD-6253-4271-9DDE-D1C9430906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711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A6682B-7372-491E-AAD1-133CBDEB4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3750F93-60B0-419F-ADAF-071F04FF4D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80C90B-7067-4FC2-BE5B-5196744D7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B3D5-15D8-4F0A-9266-8864A053576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CF8C7B-41E6-4070-8198-E7046CD4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A56BAB7-F4E5-4A33-8405-4C4A1F4CD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64BD-6253-4271-9DDE-D1C9430906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5180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2F1A9B5-0337-4FED-A963-CEE21E1374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75709E4-84C6-4976-A1B6-6D9C5760E5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0AF83CF-5A79-48CD-BDA5-14856025D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B3D5-15D8-4F0A-9266-8864A053576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39B0B7-1823-44A6-B8C6-C1CF0F2E2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5A86541-EE75-4AEB-8A79-DA823A29E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64BD-6253-4271-9DDE-D1C9430906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529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4D5428-6FDB-438F-9A87-A78065B1C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1316C6-7CB9-4D56-AEC8-CB902A781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2D615AF-2E34-42D9-BAE0-7AFE96E29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B3D5-15D8-4F0A-9266-8864A053576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63BAEE-7622-40E8-A0BF-BC54F6BA7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9F0DDA0-6DED-47A7-AEB1-DFE4CEAF7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64BD-6253-4271-9DDE-D1C9430906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6061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37B032-439A-4818-9716-57368D98D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770CCB5-2A06-41F2-B477-94CB9B80A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8FFD56-B96D-418B-9855-48037C3A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B3D5-15D8-4F0A-9266-8864A053576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EA7C67-67AA-4981-A268-5A126918A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698DC3-EF86-4557-8B33-6EEEB2A6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64BD-6253-4271-9DDE-D1C9430906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854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44611D-DA2F-4C84-B985-E6E3E49DA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054BD1-DC00-4C93-8723-09797CCBC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1E54E07-604B-44E8-AFAD-9F6CABEABC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8DF4CD1-2D63-4A18-B70A-50852B5C7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B3D5-15D8-4F0A-9266-8864A053576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6F8C8D8-4364-4319-8156-7F0577FE6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D2B0114-3B27-47FE-91E1-3DC40067D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64BD-6253-4271-9DDE-D1C9430906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5140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711886-1069-4DF4-BEBE-F2E8611F9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4DD8523-A92D-43B0-A4B9-5D53F0099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90EF70E-865A-4F5B-A71D-2C2C2B4C1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10956E1-7BFF-495B-B6E4-86BF6827DC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3C94604-4108-40FC-915A-0CA2202EE4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326EBCF-920A-4662-A59B-119C842C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B3D5-15D8-4F0A-9266-8864A053576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6170ECB-F89B-4D69-B9DC-072310DB4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0C3F280-5003-4AEC-8649-B0354BCC3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64BD-6253-4271-9DDE-D1C9430906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21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0F1833-0B6D-4901-9F07-17711B699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7C8948D-4478-40CF-AB38-82B841A49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B3D5-15D8-4F0A-9266-8864A053576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C8A5693-AB86-4ABE-A1E1-9DD47CEE4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F3FCB3E-7312-430B-9F40-890EEC7D3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64BD-6253-4271-9DDE-D1C9430906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785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0BADD72-62C1-42EE-BE41-AFFDC9925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B3D5-15D8-4F0A-9266-8864A053576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C324411-C43A-4FD3-934F-40A80D656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B84AB6F-68AF-4656-9ACC-D0890B8A2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64BD-6253-4271-9DDE-D1C9430906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4133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B39A87-C4D0-4F8A-A630-D462D7DD0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DF024F-B908-46AA-B35E-03EDA5631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90C55F3-5D3F-4889-AA2F-5F2DAF8C5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775D170-22FF-4828-84BA-5CCD5B8D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B3D5-15D8-4F0A-9266-8864A053576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B45DB8A-4E8C-46BF-BAEE-1AB339218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9AFD263-BA50-4F35-96C2-0DE2C5250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64BD-6253-4271-9DDE-D1C9430906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0933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0F6996-8887-43B1-8415-31400DCFC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1D4846B-1684-4D8E-AB7E-AF6E4AACB8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4DB2A0E-3EB5-41E9-8293-A45070525D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44E75B3-26D6-43A0-B6C3-82B097752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B3D5-15D8-4F0A-9266-8864A053576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356E0DC-02EA-40A8-9BE9-9CB86AC17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1393E2-A6A0-4F1E-A04D-18E995159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64BD-6253-4271-9DDE-D1C9430906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718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74ADDB5-A05B-4C46-A7D4-87AB1F456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DCC16ED-82E4-4191-B757-913D5053F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C8EAF85-7215-4CA5-BE18-C944D663A7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DB3D5-15D8-4F0A-9266-8864A053576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2B2A743-A820-4D32-A8D7-F612A7CA0C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80A4C96-A8F4-4A1A-960D-9D31926435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B64BD-6253-4271-9DDE-D1C9430906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316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chte verbindingslijn 3"/>
          <p:cNvCxnSpPr/>
          <p:nvPr/>
        </p:nvCxnSpPr>
        <p:spPr>
          <a:xfrm rot="16200000" flipH="1">
            <a:off x="-2744787" y="3429000"/>
            <a:ext cx="6858000" cy="0"/>
          </a:xfrm>
          <a:prstGeom prst="line">
            <a:avLst/>
          </a:prstGeom>
          <a:ln w="254000">
            <a:solidFill>
              <a:srgbClr val="80808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rot="5400000">
            <a:off x="-3105150" y="3429000"/>
            <a:ext cx="6858000" cy="0"/>
          </a:xfrm>
          <a:prstGeom prst="line">
            <a:avLst/>
          </a:prstGeom>
          <a:ln w="254000">
            <a:solidFill>
              <a:srgbClr val="E0007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Ondertitel 1"/>
          <p:cNvSpPr txBox="1">
            <a:spLocks/>
          </p:cNvSpPr>
          <p:nvPr/>
        </p:nvSpPr>
        <p:spPr>
          <a:xfrm>
            <a:off x="5423942" y="4509120"/>
            <a:ext cx="6444208" cy="23488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nl-NL" sz="32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r">
              <a:buNone/>
            </a:pPr>
            <a:endParaRPr lang="nl-NL" sz="2600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906B825-9D55-4D2A-9481-1BFD6EBBC2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416" y="1785937"/>
            <a:ext cx="8324850" cy="3286125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D0184C44-5527-4094-9DFE-378F1C64C85A}"/>
              </a:ext>
            </a:extLst>
          </p:cNvPr>
          <p:cNvSpPr txBox="1"/>
          <p:nvPr/>
        </p:nvSpPr>
        <p:spPr>
          <a:xfrm>
            <a:off x="3872740" y="6242768"/>
            <a:ext cx="6809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* </a:t>
            </a:r>
            <a:r>
              <a:rPr lang="nl-NL" sz="1400" dirty="0" err="1"/>
              <a:t>Fordham</a:t>
            </a:r>
            <a:r>
              <a:rPr lang="nl-NL" sz="1400" dirty="0"/>
              <a:t> International </a:t>
            </a:r>
            <a:r>
              <a:rPr lang="nl-NL" sz="1400" dirty="0" err="1"/>
              <a:t>Law</a:t>
            </a:r>
            <a:r>
              <a:rPr lang="nl-NL" sz="1400" dirty="0"/>
              <a:t> Journal (April 2007), [Vol. 30:1301].</a:t>
            </a:r>
          </a:p>
        </p:txBody>
      </p:sp>
    </p:spTree>
    <p:extLst>
      <p:ext uri="{BB962C8B-B14F-4D97-AF65-F5344CB8AC3E}">
        <p14:creationId xmlns:p14="http://schemas.microsoft.com/office/powerpoint/2010/main" val="2901036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3126" y="888274"/>
            <a:ext cx="10480674" cy="949375"/>
          </a:xfrm>
        </p:spPr>
        <p:txBody>
          <a:bodyPr>
            <a:noAutofit/>
          </a:bodyPr>
          <a:lstStyle/>
          <a:p>
            <a:pPr algn="ctr"/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Arguments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‘Opinion Brief’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Defense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Hamdan</a:t>
            </a:r>
            <a:endParaRPr lang="nl-NL" sz="36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4" name="Rechte verbindingslijn 3"/>
          <p:cNvCxnSpPr/>
          <p:nvPr/>
        </p:nvCxnSpPr>
        <p:spPr>
          <a:xfrm rot="16200000" flipH="1">
            <a:off x="-2744787" y="3429000"/>
            <a:ext cx="6858000" cy="0"/>
          </a:xfrm>
          <a:prstGeom prst="line">
            <a:avLst/>
          </a:prstGeom>
          <a:ln w="254000">
            <a:solidFill>
              <a:srgbClr val="80808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rot="5400000">
            <a:off x="-3105150" y="3429000"/>
            <a:ext cx="6858000" cy="0"/>
          </a:xfrm>
          <a:prstGeom prst="line">
            <a:avLst/>
          </a:prstGeom>
          <a:ln w="254000">
            <a:solidFill>
              <a:srgbClr val="E0007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40898204-FC18-4975-B823-6C3D621DA7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651" y="215106"/>
            <a:ext cx="2933810" cy="59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inhoud 3"/>
          <p:cNvSpPr txBox="1">
            <a:spLocks/>
          </p:cNvSpPr>
          <p:nvPr/>
        </p:nvSpPr>
        <p:spPr>
          <a:xfrm>
            <a:off x="873126" y="1402079"/>
            <a:ext cx="10186760" cy="38317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nl-NL" sz="2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D0E0B57D-CB18-4F01-B400-FC6B02B17453}"/>
              </a:ext>
            </a:extLst>
          </p:cNvPr>
          <p:cNvSpPr/>
          <p:nvPr/>
        </p:nvSpPr>
        <p:spPr>
          <a:xfrm>
            <a:off x="1573633" y="2150755"/>
            <a:ext cx="9257211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b="1" dirty="0"/>
              <a:t>First Argument</a:t>
            </a:r>
            <a:r>
              <a:rPr lang="nl-NL" sz="2600" dirty="0"/>
              <a:t>: </a:t>
            </a:r>
            <a:r>
              <a:rPr lang="nl-NL" sz="2600" dirty="0" err="1"/>
              <a:t>historical</a:t>
            </a:r>
            <a:r>
              <a:rPr lang="nl-NL" sz="2600" dirty="0"/>
              <a:t> analysis </a:t>
            </a:r>
            <a:r>
              <a:rPr lang="nl-NL" sz="2600" dirty="0" err="1"/>
              <a:t>travaux</a:t>
            </a:r>
            <a:r>
              <a:rPr lang="nl-NL" sz="2600" dirty="0"/>
              <a:t> </a:t>
            </a:r>
            <a:r>
              <a:rPr lang="nl-NL" sz="2600" dirty="0" err="1"/>
              <a:t>préparatoires</a:t>
            </a:r>
            <a:r>
              <a:rPr lang="nl-NL" sz="2600" dirty="0"/>
              <a:t>; no </a:t>
            </a:r>
            <a:r>
              <a:rPr lang="nl-NL" sz="2600" dirty="0" err="1"/>
              <a:t>application</a:t>
            </a:r>
            <a:r>
              <a:rPr lang="nl-NL" sz="2600" dirty="0"/>
              <a:t> of </a:t>
            </a:r>
            <a:r>
              <a:rPr lang="nl-NL" sz="2600" dirty="0" err="1"/>
              <a:t>conspiracy</a:t>
            </a:r>
            <a:r>
              <a:rPr lang="nl-NL" sz="2600" dirty="0"/>
              <a:t> in </a:t>
            </a:r>
            <a:r>
              <a:rPr lang="nl-NL" sz="2600" dirty="0" err="1"/>
              <a:t>the</a:t>
            </a:r>
            <a:r>
              <a:rPr lang="nl-NL" sz="2600" dirty="0"/>
              <a:t> WWII </a:t>
            </a:r>
            <a:r>
              <a:rPr lang="nl-NL" sz="2600" dirty="0" err="1"/>
              <a:t>convictions</a:t>
            </a:r>
            <a:r>
              <a:rPr lang="nl-NL" sz="2600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Only</a:t>
            </a:r>
            <a:r>
              <a:rPr lang="nl-NL" sz="2600" dirty="0"/>
              <a:t> </a:t>
            </a:r>
            <a:r>
              <a:rPr lang="nl-NL" sz="2600" dirty="0" err="1"/>
              <a:t>accepted</a:t>
            </a:r>
            <a:r>
              <a:rPr lang="nl-NL" sz="2600" dirty="0"/>
              <a:t> re crimes of </a:t>
            </a:r>
            <a:r>
              <a:rPr lang="nl-NL" sz="2600" dirty="0" err="1"/>
              <a:t>aggression</a:t>
            </a:r>
            <a:r>
              <a:rPr lang="nl-NL" sz="2600" dirty="0"/>
              <a:t> </a:t>
            </a:r>
            <a:r>
              <a:rPr lang="nl-NL" sz="2600" dirty="0" err="1"/>
              <a:t>and</a:t>
            </a:r>
            <a:r>
              <a:rPr lang="nl-NL" sz="2600" dirty="0"/>
              <a:t> crimes </a:t>
            </a:r>
            <a:r>
              <a:rPr lang="nl-NL" sz="2600" dirty="0" err="1"/>
              <a:t>against</a:t>
            </a:r>
            <a:r>
              <a:rPr lang="nl-NL" sz="2600" dirty="0"/>
              <a:t> </a:t>
            </a:r>
            <a:r>
              <a:rPr lang="nl-NL" sz="2600" dirty="0" err="1"/>
              <a:t>peace</a:t>
            </a:r>
            <a:r>
              <a:rPr lang="nl-NL" sz="2600" dirty="0"/>
              <a:t>; </a:t>
            </a:r>
            <a:r>
              <a:rPr lang="nl-NL" sz="2600" dirty="0" err="1"/>
              <a:t>not</a:t>
            </a:r>
            <a:r>
              <a:rPr lang="nl-NL" sz="2600" dirty="0"/>
              <a:t> in </a:t>
            </a:r>
            <a:r>
              <a:rPr lang="nl-NL" sz="2600" dirty="0" err="1"/>
              <a:t>regard</a:t>
            </a:r>
            <a:r>
              <a:rPr lang="nl-NL" sz="2600" dirty="0"/>
              <a:t> </a:t>
            </a:r>
            <a:r>
              <a:rPr lang="nl-NL" sz="2600" dirty="0" err="1"/>
              <a:t>to</a:t>
            </a:r>
            <a:r>
              <a:rPr lang="nl-NL" sz="2600" dirty="0"/>
              <a:t> war crimes/crimes </a:t>
            </a:r>
            <a:r>
              <a:rPr lang="nl-NL" sz="2600" dirty="0" err="1"/>
              <a:t>against</a:t>
            </a:r>
            <a:r>
              <a:rPr lang="nl-NL" sz="2600" dirty="0"/>
              <a:t> </a:t>
            </a:r>
            <a:r>
              <a:rPr lang="nl-NL" sz="2600" dirty="0" err="1"/>
              <a:t>humanity</a:t>
            </a:r>
            <a:r>
              <a:rPr lang="nl-NL" sz="2600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Influence</a:t>
            </a:r>
            <a:r>
              <a:rPr lang="nl-NL" sz="2600" dirty="0"/>
              <a:t> French </a:t>
            </a:r>
            <a:r>
              <a:rPr lang="nl-NL" sz="2600" dirty="0" err="1"/>
              <a:t>judge</a:t>
            </a:r>
            <a:r>
              <a:rPr lang="nl-NL" sz="2600" dirty="0"/>
              <a:t> Henri </a:t>
            </a:r>
            <a:r>
              <a:rPr lang="nl-NL" sz="2600" dirty="0" err="1"/>
              <a:t>Donnedieu</a:t>
            </a:r>
            <a:r>
              <a:rPr lang="nl-NL" sz="2600" dirty="0"/>
              <a:t> de </a:t>
            </a:r>
            <a:r>
              <a:rPr lang="nl-NL" sz="2600" dirty="0" err="1"/>
              <a:t>Vabres</a:t>
            </a:r>
            <a:r>
              <a:rPr lang="nl-NL" sz="2600" dirty="0"/>
              <a:t>: concept  </a:t>
            </a:r>
            <a:r>
              <a:rPr lang="nl-NL" sz="2600" dirty="0" err="1"/>
              <a:t>unknown</a:t>
            </a:r>
            <a:r>
              <a:rPr lang="nl-NL" sz="2600" dirty="0"/>
              <a:t> in </a:t>
            </a:r>
            <a:r>
              <a:rPr lang="nl-NL" sz="2600" dirty="0" err="1"/>
              <a:t>international</a:t>
            </a:r>
            <a:r>
              <a:rPr lang="nl-NL" sz="2600" dirty="0"/>
              <a:t> </a:t>
            </a:r>
            <a:r>
              <a:rPr lang="nl-NL" sz="2600" dirty="0" err="1"/>
              <a:t>law</a:t>
            </a:r>
            <a:r>
              <a:rPr lang="nl-NL" sz="2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1889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3126" y="888274"/>
            <a:ext cx="10480674" cy="949375"/>
          </a:xfrm>
        </p:spPr>
        <p:txBody>
          <a:bodyPr>
            <a:noAutofit/>
          </a:bodyPr>
          <a:lstStyle/>
          <a:p>
            <a:pPr algn="ctr"/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Arguments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‘Opinion Brief’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Defense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Hamdan</a:t>
            </a:r>
            <a:endParaRPr lang="nl-NL" sz="36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4" name="Rechte verbindingslijn 3"/>
          <p:cNvCxnSpPr/>
          <p:nvPr/>
        </p:nvCxnSpPr>
        <p:spPr>
          <a:xfrm rot="16200000" flipH="1">
            <a:off x="-2744787" y="3429000"/>
            <a:ext cx="6858000" cy="0"/>
          </a:xfrm>
          <a:prstGeom prst="line">
            <a:avLst/>
          </a:prstGeom>
          <a:ln w="254000">
            <a:solidFill>
              <a:srgbClr val="80808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rot="5400000">
            <a:off x="-3105150" y="3429000"/>
            <a:ext cx="6858000" cy="0"/>
          </a:xfrm>
          <a:prstGeom prst="line">
            <a:avLst/>
          </a:prstGeom>
          <a:ln w="254000">
            <a:solidFill>
              <a:srgbClr val="E0007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40898204-FC18-4975-B823-6C3D621DA7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651" y="215106"/>
            <a:ext cx="2933810" cy="59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inhoud 3"/>
          <p:cNvSpPr txBox="1">
            <a:spLocks/>
          </p:cNvSpPr>
          <p:nvPr/>
        </p:nvSpPr>
        <p:spPr>
          <a:xfrm>
            <a:off x="873126" y="1402079"/>
            <a:ext cx="10186760" cy="38317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nl-NL" sz="2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D0E0B57D-CB18-4F01-B400-FC6B02B17453}"/>
              </a:ext>
            </a:extLst>
          </p:cNvPr>
          <p:cNvSpPr/>
          <p:nvPr/>
        </p:nvSpPr>
        <p:spPr>
          <a:xfrm>
            <a:off x="1600266" y="1915551"/>
            <a:ext cx="9257211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b="1" dirty="0"/>
              <a:t>Second Argument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600" dirty="0"/>
              <a:t>Evaluation ICTY </a:t>
            </a:r>
            <a:r>
              <a:rPr lang="nl-NL" sz="2600" dirty="0" err="1"/>
              <a:t>Statute</a:t>
            </a:r>
            <a:endParaRPr lang="nl-NL" sz="2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600" dirty="0"/>
              <a:t>Art. VI </a:t>
            </a:r>
            <a:r>
              <a:rPr lang="nl-NL" sz="2600" dirty="0" err="1"/>
              <a:t>Statute</a:t>
            </a:r>
            <a:r>
              <a:rPr lang="nl-NL" sz="2600" dirty="0"/>
              <a:t>: </a:t>
            </a:r>
            <a:r>
              <a:rPr lang="nl-NL" sz="2600" dirty="0" err="1"/>
              <a:t>jurisdiction</a:t>
            </a:r>
            <a:r>
              <a:rPr lang="nl-NL" sz="2600" dirty="0"/>
              <a:t> over ‘</a:t>
            </a:r>
            <a:r>
              <a:rPr lang="nl-NL" sz="2600" dirty="0" err="1"/>
              <a:t>natural</a:t>
            </a:r>
            <a:r>
              <a:rPr lang="nl-NL" sz="2600" dirty="0"/>
              <a:t> persons’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Possibility</a:t>
            </a:r>
            <a:r>
              <a:rPr lang="nl-NL" sz="2600" dirty="0"/>
              <a:t> </a:t>
            </a:r>
            <a:r>
              <a:rPr lang="nl-NL" sz="2600" dirty="0" err="1"/>
              <a:t>extending</a:t>
            </a:r>
            <a:r>
              <a:rPr lang="nl-NL" sz="2600" dirty="0"/>
              <a:t> ICTY personal </a:t>
            </a:r>
            <a:r>
              <a:rPr lang="nl-NL" sz="2600" dirty="0" err="1"/>
              <a:t>jurisdiction</a:t>
            </a:r>
            <a:r>
              <a:rPr lang="nl-NL" sz="2600" dirty="0"/>
              <a:t> </a:t>
            </a:r>
            <a:r>
              <a:rPr lang="nl-NL" sz="2600" dirty="0" err="1"/>
              <a:t>to</a:t>
            </a:r>
            <a:r>
              <a:rPr lang="nl-NL" sz="2600" dirty="0"/>
              <a:t> </a:t>
            </a:r>
            <a:r>
              <a:rPr lang="nl-NL" sz="2600" dirty="0" err="1"/>
              <a:t>organizations</a:t>
            </a:r>
            <a:r>
              <a:rPr lang="nl-NL" sz="2600" dirty="0"/>
              <a:t> for </a:t>
            </a:r>
            <a:r>
              <a:rPr lang="nl-NL" sz="2600" dirty="0" err="1"/>
              <a:t>purpose</a:t>
            </a:r>
            <a:r>
              <a:rPr lang="nl-NL" sz="2600" dirty="0"/>
              <a:t> of </a:t>
            </a:r>
            <a:r>
              <a:rPr lang="nl-NL" sz="2600" dirty="0" err="1"/>
              <a:t>establishing</a:t>
            </a:r>
            <a:r>
              <a:rPr lang="nl-NL" sz="2600" dirty="0"/>
              <a:t> </a:t>
            </a:r>
            <a:r>
              <a:rPr lang="nl-NL" sz="2600" dirty="0" err="1"/>
              <a:t>membership</a:t>
            </a:r>
            <a:r>
              <a:rPr lang="nl-NL" sz="2600" dirty="0"/>
              <a:t> </a:t>
            </a:r>
            <a:r>
              <a:rPr lang="nl-NL" sz="2600" dirty="0" err="1"/>
              <a:t>therein</a:t>
            </a:r>
            <a:r>
              <a:rPr lang="nl-NL" sz="2600" dirty="0"/>
              <a:t>: </a:t>
            </a:r>
            <a:r>
              <a:rPr lang="nl-NL" sz="2600" dirty="0" err="1"/>
              <a:t>discarded</a:t>
            </a:r>
            <a:r>
              <a:rPr lang="nl-NL" sz="2600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Guilt</a:t>
            </a:r>
            <a:r>
              <a:rPr lang="nl-NL" sz="2600" dirty="0"/>
              <a:t> </a:t>
            </a:r>
            <a:r>
              <a:rPr lang="nl-NL" sz="2600" dirty="0" err="1"/>
              <a:t>by</a:t>
            </a:r>
            <a:r>
              <a:rPr lang="nl-NL" sz="2600" dirty="0"/>
              <a:t> </a:t>
            </a:r>
            <a:r>
              <a:rPr lang="nl-NL" sz="2600" dirty="0" err="1"/>
              <a:t>mere</a:t>
            </a:r>
            <a:r>
              <a:rPr lang="nl-NL" sz="2600" dirty="0"/>
              <a:t> </a:t>
            </a:r>
            <a:r>
              <a:rPr lang="nl-NL" sz="2600" dirty="0" err="1"/>
              <a:t>association</a:t>
            </a:r>
            <a:r>
              <a:rPr lang="nl-NL" sz="2600" dirty="0"/>
              <a:t> does </a:t>
            </a:r>
            <a:r>
              <a:rPr lang="nl-NL" sz="2600" dirty="0" err="1"/>
              <a:t>not</a:t>
            </a:r>
            <a:r>
              <a:rPr lang="nl-NL" sz="2600" dirty="0"/>
              <a:t> </a:t>
            </a:r>
            <a:r>
              <a:rPr lang="nl-NL" sz="2600" dirty="0" err="1"/>
              <a:t>comport</a:t>
            </a:r>
            <a:r>
              <a:rPr lang="nl-NL" sz="2600" dirty="0"/>
              <a:t> </a:t>
            </a:r>
            <a:r>
              <a:rPr lang="nl-NL" sz="2600" dirty="0" err="1"/>
              <a:t>with</a:t>
            </a:r>
            <a:r>
              <a:rPr lang="nl-NL" sz="2600" dirty="0"/>
              <a:t> ICTY </a:t>
            </a:r>
            <a:r>
              <a:rPr lang="nl-NL" sz="2600" dirty="0" err="1"/>
              <a:t>principle</a:t>
            </a:r>
            <a:r>
              <a:rPr lang="nl-NL" sz="2600" dirty="0"/>
              <a:t> </a:t>
            </a:r>
            <a:r>
              <a:rPr lang="nl-NL" sz="2600" dirty="0" err="1"/>
              <a:t>that</a:t>
            </a:r>
            <a:r>
              <a:rPr lang="nl-NL" sz="2600" dirty="0"/>
              <a:t> </a:t>
            </a:r>
            <a:r>
              <a:rPr lang="nl-NL" sz="2600" dirty="0" err="1"/>
              <a:t>criminal</a:t>
            </a:r>
            <a:r>
              <a:rPr lang="nl-NL" sz="2600" dirty="0"/>
              <a:t> </a:t>
            </a:r>
            <a:r>
              <a:rPr lang="nl-NL" sz="2600" dirty="0" err="1"/>
              <a:t>liability</a:t>
            </a:r>
            <a:r>
              <a:rPr lang="nl-NL" sz="2600" dirty="0"/>
              <a:t> is personal.</a:t>
            </a:r>
          </a:p>
        </p:txBody>
      </p:sp>
    </p:spTree>
    <p:extLst>
      <p:ext uri="{BB962C8B-B14F-4D97-AF65-F5344CB8AC3E}">
        <p14:creationId xmlns:p14="http://schemas.microsoft.com/office/powerpoint/2010/main" val="3361644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3126" y="888274"/>
            <a:ext cx="10480674" cy="949375"/>
          </a:xfrm>
        </p:spPr>
        <p:txBody>
          <a:bodyPr>
            <a:noAutofit/>
          </a:bodyPr>
          <a:lstStyle/>
          <a:p>
            <a:pPr algn="ctr"/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US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government’s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argument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opposing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Defense</a:t>
            </a:r>
            <a:endParaRPr lang="nl-NL" sz="36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4" name="Rechte verbindingslijn 3"/>
          <p:cNvCxnSpPr/>
          <p:nvPr/>
        </p:nvCxnSpPr>
        <p:spPr>
          <a:xfrm rot="16200000" flipH="1">
            <a:off x="-2744787" y="3429000"/>
            <a:ext cx="6858000" cy="0"/>
          </a:xfrm>
          <a:prstGeom prst="line">
            <a:avLst/>
          </a:prstGeom>
          <a:ln w="254000">
            <a:solidFill>
              <a:srgbClr val="80808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rot="5400000">
            <a:off x="-3105150" y="3429000"/>
            <a:ext cx="6858000" cy="0"/>
          </a:xfrm>
          <a:prstGeom prst="line">
            <a:avLst/>
          </a:prstGeom>
          <a:ln w="254000">
            <a:solidFill>
              <a:srgbClr val="E0007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40898204-FC18-4975-B823-6C3D621DA7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651" y="215106"/>
            <a:ext cx="2933810" cy="59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inhoud 3"/>
          <p:cNvSpPr txBox="1">
            <a:spLocks/>
          </p:cNvSpPr>
          <p:nvPr/>
        </p:nvSpPr>
        <p:spPr>
          <a:xfrm>
            <a:off x="873126" y="1402079"/>
            <a:ext cx="10186760" cy="38317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nl-NL" sz="2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D0E0B57D-CB18-4F01-B400-FC6B02B17453}"/>
              </a:ext>
            </a:extLst>
          </p:cNvPr>
          <p:cNvSpPr/>
          <p:nvPr/>
        </p:nvSpPr>
        <p:spPr>
          <a:xfrm>
            <a:off x="1618022" y="1552761"/>
            <a:ext cx="9257211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Reliance</a:t>
            </a:r>
            <a:r>
              <a:rPr lang="nl-NL" sz="2600" dirty="0"/>
              <a:t> on Art. 25(3)(d) ICC </a:t>
            </a:r>
            <a:r>
              <a:rPr lang="nl-NL" sz="2600" dirty="0" err="1"/>
              <a:t>Statute</a:t>
            </a:r>
            <a:r>
              <a:rPr lang="nl-NL" sz="2600" dirty="0"/>
              <a:t> (</a:t>
            </a:r>
            <a:r>
              <a:rPr lang="nl-NL" sz="2600" dirty="0" err="1"/>
              <a:t>group</a:t>
            </a:r>
            <a:r>
              <a:rPr lang="nl-NL" sz="2600" dirty="0"/>
              <a:t> of persons </a:t>
            </a:r>
            <a:r>
              <a:rPr lang="nl-NL" sz="2600" dirty="0" err="1"/>
              <a:t>acting</a:t>
            </a:r>
            <a:r>
              <a:rPr lang="nl-NL" sz="2600" dirty="0"/>
              <a:t> </a:t>
            </a:r>
            <a:r>
              <a:rPr lang="nl-NL" sz="2600" dirty="0" err="1"/>
              <a:t>with</a:t>
            </a:r>
            <a:r>
              <a:rPr lang="nl-NL" sz="2600" dirty="0"/>
              <a:t> common </a:t>
            </a:r>
            <a:r>
              <a:rPr lang="nl-NL" sz="2600" dirty="0" err="1"/>
              <a:t>purpose</a:t>
            </a:r>
            <a:r>
              <a:rPr lang="nl-NL" sz="26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Defense</a:t>
            </a:r>
            <a:r>
              <a:rPr lang="nl-NL" sz="2600" dirty="0"/>
              <a:t> </a:t>
            </a:r>
            <a:r>
              <a:rPr lang="nl-NL" sz="2600" dirty="0" err="1"/>
              <a:t>Hamdan</a:t>
            </a:r>
            <a:r>
              <a:rPr lang="nl-NL" sz="26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600" dirty="0"/>
              <a:t>Art. 25(3)(d) </a:t>
            </a:r>
            <a:r>
              <a:rPr lang="nl-NL" sz="2600" dirty="0" err="1"/>
              <a:t>differs</a:t>
            </a:r>
            <a:r>
              <a:rPr lang="nl-NL" sz="2600" dirty="0"/>
              <a:t> </a:t>
            </a:r>
            <a:r>
              <a:rPr lang="nl-NL" sz="2600" dirty="0" err="1"/>
              <a:t>from</a:t>
            </a:r>
            <a:r>
              <a:rPr lang="nl-NL" sz="2600" dirty="0"/>
              <a:t> </a:t>
            </a:r>
            <a:r>
              <a:rPr lang="nl-NL" sz="2600" dirty="0" err="1"/>
              <a:t>conspiracy</a:t>
            </a:r>
            <a:r>
              <a:rPr lang="nl-NL" sz="2600" dirty="0"/>
              <a:t> MC act.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Accused</a:t>
            </a:r>
            <a:r>
              <a:rPr lang="nl-NL" sz="2600" dirty="0"/>
              <a:t> must ‘</a:t>
            </a:r>
            <a:r>
              <a:rPr lang="nl-NL" sz="2600" dirty="0" err="1"/>
              <a:t>contribute</a:t>
            </a:r>
            <a:r>
              <a:rPr lang="nl-NL" sz="2600" dirty="0"/>
              <a:t>’; </a:t>
            </a:r>
            <a:r>
              <a:rPr lang="nl-NL" sz="2600" dirty="0" err="1"/>
              <a:t>merely</a:t>
            </a:r>
            <a:r>
              <a:rPr lang="nl-NL" sz="2600" dirty="0"/>
              <a:t> </a:t>
            </a:r>
            <a:r>
              <a:rPr lang="nl-NL" sz="2600" dirty="0" err="1"/>
              <a:t>being</a:t>
            </a:r>
            <a:r>
              <a:rPr lang="nl-NL" sz="2600" dirty="0"/>
              <a:t> a member does </a:t>
            </a:r>
            <a:r>
              <a:rPr lang="nl-NL" sz="2600" dirty="0" err="1"/>
              <a:t>not</a:t>
            </a:r>
            <a:r>
              <a:rPr lang="nl-NL" sz="2600" dirty="0"/>
              <a:t> </a:t>
            </a:r>
            <a:r>
              <a:rPr lang="nl-NL" sz="2600" dirty="0" err="1"/>
              <a:t>suffice</a:t>
            </a:r>
            <a:r>
              <a:rPr lang="nl-NL" sz="2600" dirty="0"/>
              <a:t> (</a:t>
            </a:r>
            <a:r>
              <a:rPr lang="nl-NL" sz="2600" dirty="0" err="1"/>
              <a:t>ensuring</a:t>
            </a:r>
            <a:r>
              <a:rPr lang="nl-NL" sz="2600" dirty="0"/>
              <a:t> </a:t>
            </a:r>
            <a:r>
              <a:rPr lang="nl-NL" sz="2600" dirty="0" err="1"/>
              <a:t>safety</a:t>
            </a:r>
            <a:r>
              <a:rPr lang="nl-NL" sz="2600" dirty="0"/>
              <a:t> Osama Bin Laden is </a:t>
            </a:r>
            <a:r>
              <a:rPr lang="nl-NL" sz="2600" u="sng" dirty="0" err="1"/>
              <a:t>not</a:t>
            </a:r>
            <a:r>
              <a:rPr lang="nl-NL" sz="2600" dirty="0"/>
              <a:t> ‘</a:t>
            </a:r>
            <a:r>
              <a:rPr lang="nl-NL" sz="2600" dirty="0" err="1"/>
              <a:t>contributing</a:t>
            </a:r>
            <a:r>
              <a:rPr lang="nl-NL" sz="2600" dirty="0"/>
              <a:t>’).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Requirement</a:t>
            </a:r>
            <a:r>
              <a:rPr lang="nl-NL" sz="2600" dirty="0"/>
              <a:t> of ‘</a:t>
            </a:r>
            <a:r>
              <a:rPr lang="nl-NL" sz="2600" dirty="0" err="1"/>
              <a:t>intentionally</a:t>
            </a:r>
            <a:r>
              <a:rPr lang="nl-NL" sz="2600" dirty="0"/>
              <a:t>’: personal </a:t>
            </a:r>
            <a:r>
              <a:rPr lang="nl-NL" sz="2600" dirty="0" err="1"/>
              <a:t>knowledge</a:t>
            </a:r>
            <a:r>
              <a:rPr lang="nl-NL" sz="2600" dirty="0"/>
              <a:t> of </a:t>
            </a:r>
            <a:r>
              <a:rPr lang="nl-NL" sz="2600" dirty="0" err="1"/>
              <a:t>specific</a:t>
            </a:r>
            <a:r>
              <a:rPr lang="nl-NL" sz="2600" dirty="0"/>
              <a:t> crime </a:t>
            </a:r>
            <a:r>
              <a:rPr lang="nl-NL" sz="2600" dirty="0" err="1"/>
              <a:t>under</a:t>
            </a:r>
            <a:r>
              <a:rPr lang="nl-NL" sz="2600" dirty="0"/>
              <a:t> ICC </a:t>
            </a:r>
            <a:r>
              <a:rPr lang="nl-NL" sz="2600" dirty="0" err="1"/>
              <a:t>Statute</a:t>
            </a:r>
            <a:r>
              <a:rPr lang="nl-NL" sz="2600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600" dirty="0"/>
              <a:t>JCE </a:t>
            </a:r>
            <a:r>
              <a:rPr lang="nl-NL" sz="2600" dirty="0" err="1"/>
              <a:t>third</a:t>
            </a:r>
            <a:r>
              <a:rPr lang="nl-NL" sz="2600" dirty="0"/>
              <a:t> </a:t>
            </a:r>
            <a:r>
              <a:rPr lang="nl-NL" sz="2600" dirty="0" err="1"/>
              <a:t>category</a:t>
            </a:r>
            <a:r>
              <a:rPr lang="nl-NL" sz="2600" dirty="0"/>
              <a:t> </a:t>
            </a:r>
            <a:r>
              <a:rPr lang="nl-NL" sz="2600" dirty="0" err="1"/>
              <a:t>not</a:t>
            </a:r>
            <a:r>
              <a:rPr lang="nl-NL" sz="2600" dirty="0"/>
              <a:t> </a:t>
            </a:r>
            <a:r>
              <a:rPr lang="nl-NL" sz="2600" dirty="0" err="1"/>
              <a:t>included</a:t>
            </a:r>
            <a:r>
              <a:rPr lang="nl-NL" sz="2600" dirty="0"/>
              <a:t> in ICC </a:t>
            </a:r>
            <a:r>
              <a:rPr lang="nl-NL" sz="2600" dirty="0" err="1"/>
              <a:t>Statute</a:t>
            </a:r>
            <a:endParaRPr lang="nl-NL" sz="2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600" dirty="0"/>
              <a:t>Art. 22(2) ICC </a:t>
            </a:r>
            <a:r>
              <a:rPr lang="nl-NL" sz="2600" dirty="0" err="1"/>
              <a:t>Statute</a:t>
            </a:r>
            <a:r>
              <a:rPr lang="nl-NL" sz="2600" dirty="0"/>
              <a:t>: </a:t>
            </a:r>
            <a:r>
              <a:rPr lang="nl-NL" sz="2600" dirty="0" err="1"/>
              <a:t>any</a:t>
            </a:r>
            <a:r>
              <a:rPr lang="nl-NL" sz="2600" dirty="0"/>
              <a:t> </a:t>
            </a:r>
            <a:r>
              <a:rPr lang="nl-NL" sz="2600" dirty="0" err="1"/>
              <a:t>ambiguity</a:t>
            </a:r>
            <a:r>
              <a:rPr lang="nl-NL" sz="2600" dirty="0"/>
              <a:t> </a:t>
            </a:r>
            <a:r>
              <a:rPr lang="nl-NL" sz="2600" dirty="0" err="1"/>
              <a:t>should</a:t>
            </a:r>
            <a:r>
              <a:rPr lang="nl-NL" sz="2600" dirty="0"/>
              <a:t> </a:t>
            </a:r>
            <a:r>
              <a:rPr lang="nl-NL" sz="2600" dirty="0" err="1"/>
              <a:t>be</a:t>
            </a:r>
            <a:r>
              <a:rPr lang="nl-NL" sz="2600" dirty="0"/>
              <a:t> </a:t>
            </a:r>
            <a:r>
              <a:rPr lang="nl-NL" sz="2600" dirty="0" err="1"/>
              <a:t>interpreted</a:t>
            </a:r>
            <a:r>
              <a:rPr lang="nl-NL" sz="2600" dirty="0"/>
              <a:t> in </a:t>
            </a:r>
            <a:r>
              <a:rPr lang="nl-NL" sz="2600" dirty="0" err="1"/>
              <a:t>favour</a:t>
            </a:r>
            <a:r>
              <a:rPr lang="nl-NL" sz="2600" dirty="0"/>
              <a:t> of </a:t>
            </a:r>
            <a:r>
              <a:rPr lang="nl-NL" sz="2600" dirty="0" err="1"/>
              <a:t>the</a:t>
            </a:r>
            <a:r>
              <a:rPr lang="nl-NL" sz="2600" dirty="0"/>
              <a:t> </a:t>
            </a:r>
            <a:r>
              <a:rPr lang="nl-NL" sz="2600" dirty="0" err="1"/>
              <a:t>accused</a:t>
            </a:r>
            <a:r>
              <a:rPr lang="nl-NL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7778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3126" y="888274"/>
            <a:ext cx="10480674" cy="949375"/>
          </a:xfrm>
        </p:spPr>
        <p:txBody>
          <a:bodyPr>
            <a:noAutofit/>
          </a:bodyPr>
          <a:lstStyle/>
          <a:p>
            <a:pPr algn="ctr"/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Projection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from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Hamdan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defense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) case</a:t>
            </a:r>
            <a:endParaRPr lang="nl-NL" sz="36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4" name="Rechte verbindingslijn 3"/>
          <p:cNvCxnSpPr/>
          <p:nvPr/>
        </p:nvCxnSpPr>
        <p:spPr>
          <a:xfrm rot="16200000" flipH="1">
            <a:off x="-2744787" y="3429000"/>
            <a:ext cx="6858000" cy="0"/>
          </a:xfrm>
          <a:prstGeom prst="line">
            <a:avLst/>
          </a:prstGeom>
          <a:ln w="254000">
            <a:solidFill>
              <a:srgbClr val="80808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rot="5400000">
            <a:off x="-3105150" y="3429000"/>
            <a:ext cx="6858000" cy="0"/>
          </a:xfrm>
          <a:prstGeom prst="line">
            <a:avLst/>
          </a:prstGeom>
          <a:ln w="254000">
            <a:solidFill>
              <a:srgbClr val="E0007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40898204-FC18-4975-B823-6C3D621DA7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651" y="215106"/>
            <a:ext cx="2933810" cy="59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inhoud 3"/>
          <p:cNvSpPr txBox="1">
            <a:spLocks/>
          </p:cNvSpPr>
          <p:nvPr/>
        </p:nvSpPr>
        <p:spPr>
          <a:xfrm>
            <a:off x="873126" y="1402079"/>
            <a:ext cx="10186760" cy="38317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nl-NL" sz="2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D0E0B57D-CB18-4F01-B400-FC6B02B17453}"/>
              </a:ext>
            </a:extLst>
          </p:cNvPr>
          <p:cNvSpPr/>
          <p:nvPr/>
        </p:nvSpPr>
        <p:spPr>
          <a:xfrm>
            <a:off x="1626900" y="1885713"/>
            <a:ext cx="9257211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Majority</a:t>
            </a:r>
            <a:r>
              <a:rPr lang="nl-NL" sz="2600" dirty="0"/>
              <a:t> US SC </a:t>
            </a:r>
            <a:r>
              <a:rPr lang="nl-NL" sz="2600" dirty="0" err="1"/>
              <a:t>accepted</a:t>
            </a:r>
            <a:r>
              <a:rPr lang="nl-NL" sz="2600" dirty="0"/>
              <a:t> </a:t>
            </a:r>
            <a:r>
              <a:rPr lang="nl-NL" sz="2600" dirty="0" err="1"/>
              <a:t>that</a:t>
            </a:r>
            <a:r>
              <a:rPr lang="nl-NL" sz="2600" dirty="0"/>
              <a:t> </a:t>
            </a:r>
            <a:r>
              <a:rPr lang="nl-NL" sz="2600" dirty="0" err="1"/>
              <a:t>jurisdiction</a:t>
            </a:r>
            <a:r>
              <a:rPr lang="nl-NL" sz="2600" dirty="0"/>
              <a:t> MC does </a:t>
            </a:r>
            <a:r>
              <a:rPr lang="nl-NL" sz="2600" dirty="0" err="1"/>
              <a:t>not</a:t>
            </a:r>
            <a:r>
              <a:rPr lang="nl-NL" sz="2600" dirty="0"/>
              <a:t> </a:t>
            </a:r>
            <a:r>
              <a:rPr lang="nl-NL" sz="2600" dirty="0" err="1"/>
              <a:t>encompass</a:t>
            </a:r>
            <a:r>
              <a:rPr lang="nl-NL" sz="2600" dirty="0"/>
              <a:t> </a:t>
            </a:r>
            <a:r>
              <a:rPr lang="nl-NL" sz="2600" dirty="0" err="1"/>
              <a:t>conspiracy</a:t>
            </a:r>
            <a:r>
              <a:rPr lang="nl-NL" sz="2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MC </a:t>
            </a:r>
            <a:r>
              <a:rPr lang="nl-NL" sz="2600" dirty="0" err="1"/>
              <a:t>lacked</a:t>
            </a:r>
            <a:r>
              <a:rPr lang="nl-NL" sz="2600" dirty="0"/>
              <a:t> </a:t>
            </a:r>
            <a:r>
              <a:rPr lang="nl-NL" sz="2600" dirty="0" err="1"/>
              <a:t>authority</a:t>
            </a:r>
            <a:r>
              <a:rPr lang="nl-NL" sz="2600" dirty="0"/>
              <a:t> </a:t>
            </a:r>
            <a:r>
              <a:rPr lang="nl-NL" sz="2600" dirty="0" err="1"/>
              <a:t>to</a:t>
            </a:r>
            <a:r>
              <a:rPr lang="nl-NL" sz="2600" dirty="0"/>
              <a:t> </a:t>
            </a:r>
            <a:r>
              <a:rPr lang="nl-NL" sz="2600" dirty="0" err="1"/>
              <a:t>try</a:t>
            </a:r>
            <a:r>
              <a:rPr lang="nl-NL" sz="2600" dirty="0"/>
              <a:t> </a:t>
            </a:r>
            <a:r>
              <a:rPr lang="nl-NL" sz="2600" dirty="0" err="1"/>
              <a:t>Hamdan</a:t>
            </a:r>
            <a:r>
              <a:rPr lang="nl-NL" sz="2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In </a:t>
            </a:r>
            <a:r>
              <a:rPr lang="nl-NL" sz="2600" dirty="0" err="1"/>
              <a:t>fact</a:t>
            </a:r>
            <a:r>
              <a:rPr lang="nl-NL" sz="2600" dirty="0"/>
              <a:t>: SC </a:t>
            </a:r>
            <a:r>
              <a:rPr lang="nl-NL" sz="2600" dirty="0" err="1"/>
              <a:t>transformed</a:t>
            </a:r>
            <a:r>
              <a:rPr lang="nl-NL" sz="2600" dirty="0"/>
              <a:t> a </a:t>
            </a:r>
            <a:r>
              <a:rPr lang="nl-NL" sz="2600" dirty="0" err="1"/>
              <a:t>substantive</a:t>
            </a:r>
            <a:r>
              <a:rPr lang="nl-NL" sz="2600" dirty="0"/>
              <a:t> </a:t>
            </a:r>
            <a:r>
              <a:rPr lang="nl-NL" sz="2600" dirty="0" err="1"/>
              <a:t>deficiency</a:t>
            </a:r>
            <a:r>
              <a:rPr lang="nl-NL" sz="2600" dirty="0"/>
              <a:t> </a:t>
            </a:r>
            <a:r>
              <a:rPr lang="nl-NL" sz="2600" dirty="0" err="1"/>
              <a:t>into</a:t>
            </a:r>
            <a:r>
              <a:rPr lang="nl-NL" sz="2600" dirty="0"/>
              <a:t> a </a:t>
            </a:r>
            <a:r>
              <a:rPr lang="nl-NL" sz="2600" dirty="0" err="1"/>
              <a:t>jurisdictional</a:t>
            </a:r>
            <a:r>
              <a:rPr lang="nl-NL" sz="2600" dirty="0"/>
              <a:t> </a:t>
            </a:r>
            <a:r>
              <a:rPr lang="nl-NL" sz="2600" dirty="0" err="1"/>
              <a:t>one</a:t>
            </a:r>
            <a:r>
              <a:rPr lang="nl-NL" sz="2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Introduction</a:t>
            </a:r>
            <a:r>
              <a:rPr lang="nl-NL" sz="2600" dirty="0"/>
              <a:t> of ‘military </a:t>
            </a:r>
            <a:r>
              <a:rPr lang="nl-NL" sz="2600" dirty="0" err="1"/>
              <a:t>necessity</a:t>
            </a:r>
            <a:r>
              <a:rPr lang="nl-NL" sz="2600" dirty="0"/>
              <a:t>’: charges </a:t>
            </a:r>
            <a:r>
              <a:rPr lang="nl-NL" sz="2600" dirty="0" err="1"/>
              <a:t>contained</a:t>
            </a:r>
            <a:r>
              <a:rPr lang="nl-NL" sz="2600" dirty="0"/>
              <a:t> </a:t>
            </a:r>
            <a:r>
              <a:rPr lang="nl-NL" sz="2600" dirty="0" err="1"/>
              <a:t>procedural</a:t>
            </a:r>
            <a:r>
              <a:rPr lang="nl-NL" sz="2600" dirty="0"/>
              <a:t> defects </a:t>
            </a:r>
            <a:r>
              <a:rPr lang="nl-NL" sz="2600" dirty="0" err="1"/>
              <a:t>and</a:t>
            </a:r>
            <a:r>
              <a:rPr lang="nl-NL" sz="2600" dirty="0"/>
              <a:t> </a:t>
            </a:r>
            <a:r>
              <a:rPr lang="nl-NL" sz="2600" dirty="0" err="1"/>
              <a:t>were</a:t>
            </a:r>
            <a:r>
              <a:rPr lang="nl-NL" sz="2600" dirty="0"/>
              <a:t> </a:t>
            </a:r>
            <a:r>
              <a:rPr lang="nl-NL" sz="2600" dirty="0" err="1"/>
              <a:t>indicative</a:t>
            </a:r>
            <a:r>
              <a:rPr lang="nl-NL" sz="2600" dirty="0"/>
              <a:t> of a </a:t>
            </a:r>
            <a:r>
              <a:rPr lang="nl-NL" sz="2600" dirty="0" err="1"/>
              <a:t>broader</a:t>
            </a:r>
            <a:r>
              <a:rPr lang="nl-NL" sz="2600" dirty="0"/>
              <a:t> failure of US </a:t>
            </a:r>
            <a:r>
              <a:rPr lang="nl-NL" sz="2600" dirty="0" err="1"/>
              <a:t>government</a:t>
            </a:r>
            <a:r>
              <a:rPr lang="nl-NL" sz="2600" dirty="0"/>
              <a:t> </a:t>
            </a:r>
            <a:r>
              <a:rPr lang="nl-NL" sz="2600" dirty="0" err="1"/>
              <a:t>to</a:t>
            </a:r>
            <a:r>
              <a:rPr lang="nl-NL" sz="2600" dirty="0"/>
              <a:t> </a:t>
            </a:r>
            <a:r>
              <a:rPr lang="nl-NL" sz="2600" dirty="0" err="1"/>
              <a:t>comply</a:t>
            </a:r>
            <a:r>
              <a:rPr lang="nl-NL" sz="2600" dirty="0"/>
              <a:t> </a:t>
            </a:r>
            <a:r>
              <a:rPr lang="nl-NL" sz="2600" dirty="0" err="1"/>
              <a:t>with</a:t>
            </a:r>
            <a:r>
              <a:rPr lang="nl-NL" sz="2600" dirty="0"/>
              <a:t> </a:t>
            </a:r>
            <a:r>
              <a:rPr lang="nl-NL" sz="2600" dirty="0" err="1"/>
              <a:t>international</a:t>
            </a:r>
            <a:r>
              <a:rPr lang="nl-NL" sz="2600" dirty="0"/>
              <a:t> </a:t>
            </a:r>
            <a:r>
              <a:rPr lang="nl-NL" sz="2600" dirty="0" err="1"/>
              <a:t>law</a:t>
            </a:r>
            <a:r>
              <a:rPr lang="nl-NL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0589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3126" y="888274"/>
            <a:ext cx="10480674" cy="949375"/>
          </a:xfrm>
        </p:spPr>
        <p:txBody>
          <a:bodyPr>
            <a:noAutofit/>
          </a:bodyPr>
          <a:lstStyle/>
          <a:p>
            <a:pPr algn="ctr"/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Content</a:t>
            </a:r>
            <a:endParaRPr lang="nl-NL" sz="36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4" name="Rechte verbindingslijn 3"/>
          <p:cNvCxnSpPr/>
          <p:nvPr/>
        </p:nvCxnSpPr>
        <p:spPr>
          <a:xfrm rot="16200000" flipH="1">
            <a:off x="-2744787" y="3429000"/>
            <a:ext cx="6858000" cy="0"/>
          </a:xfrm>
          <a:prstGeom prst="line">
            <a:avLst/>
          </a:prstGeom>
          <a:ln w="254000">
            <a:solidFill>
              <a:srgbClr val="80808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rot="5400000">
            <a:off x="-3105150" y="3429000"/>
            <a:ext cx="6858000" cy="0"/>
          </a:xfrm>
          <a:prstGeom prst="line">
            <a:avLst/>
          </a:prstGeom>
          <a:ln w="254000">
            <a:solidFill>
              <a:srgbClr val="E0007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40898204-FC18-4975-B823-6C3D621DA7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651" y="215106"/>
            <a:ext cx="2933810" cy="59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inhoud 3"/>
          <p:cNvSpPr txBox="1">
            <a:spLocks/>
          </p:cNvSpPr>
          <p:nvPr/>
        </p:nvSpPr>
        <p:spPr>
          <a:xfrm>
            <a:off x="873126" y="1402079"/>
            <a:ext cx="10186760" cy="38317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nl-NL" sz="2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D0E0B57D-CB18-4F01-B400-FC6B02B17453}"/>
              </a:ext>
            </a:extLst>
          </p:cNvPr>
          <p:cNvSpPr/>
          <p:nvPr/>
        </p:nvSpPr>
        <p:spPr>
          <a:xfrm>
            <a:off x="1802675" y="1837649"/>
            <a:ext cx="9257211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US SC </a:t>
            </a:r>
            <a:r>
              <a:rPr lang="nl-NL" sz="2600"/>
              <a:t>judgement</a:t>
            </a:r>
            <a:r>
              <a:rPr lang="nl-NL" sz="2600" dirty="0"/>
              <a:t> 29 </a:t>
            </a:r>
            <a:r>
              <a:rPr lang="nl-NL" sz="2600" dirty="0" err="1"/>
              <a:t>June</a:t>
            </a:r>
            <a:r>
              <a:rPr lang="nl-NL" sz="2600" dirty="0"/>
              <a:t> 2006: </a:t>
            </a:r>
            <a:r>
              <a:rPr lang="nl-NL" sz="2600" dirty="0" err="1"/>
              <a:t>three</a:t>
            </a:r>
            <a:r>
              <a:rPr lang="nl-NL" sz="2600" dirty="0"/>
              <a:t> major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History</a:t>
            </a:r>
            <a:r>
              <a:rPr lang="nl-NL" sz="2600" dirty="0"/>
              <a:t> of </a:t>
            </a:r>
            <a:r>
              <a:rPr lang="nl-NL" sz="2600" dirty="0" err="1"/>
              <a:t>the</a:t>
            </a:r>
            <a:r>
              <a:rPr lang="nl-NL" sz="2600" dirty="0"/>
              <a:t> case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Charges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Legal </a:t>
            </a:r>
            <a:r>
              <a:rPr lang="nl-NL" sz="2600" dirty="0" err="1"/>
              <a:t>challenges</a:t>
            </a:r>
            <a:endParaRPr lang="nl-NL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Conspiracy</a:t>
            </a:r>
            <a:r>
              <a:rPr lang="nl-NL" sz="2600" dirty="0"/>
              <a:t> as </a:t>
            </a:r>
            <a:r>
              <a:rPr lang="nl-NL" sz="2600" dirty="0" err="1"/>
              <a:t>triable</a:t>
            </a:r>
            <a:r>
              <a:rPr lang="nl-NL" sz="2600" dirty="0"/>
              <a:t> </a:t>
            </a:r>
            <a:r>
              <a:rPr lang="nl-NL" sz="2600" dirty="0" err="1"/>
              <a:t>offense</a:t>
            </a:r>
            <a:r>
              <a:rPr lang="nl-NL" sz="2600" dirty="0"/>
              <a:t> </a:t>
            </a:r>
            <a:r>
              <a:rPr lang="nl-NL" sz="2600" dirty="0" err="1"/>
              <a:t>to</a:t>
            </a:r>
            <a:r>
              <a:rPr lang="nl-NL" sz="2600" dirty="0"/>
              <a:t> </a:t>
            </a:r>
            <a:r>
              <a:rPr lang="nl-NL" sz="2600" dirty="0" err="1"/>
              <a:t>try</a:t>
            </a:r>
            <a:r>
              <a:rPr lang="nl-NL" sz="2600" dirty="0"/>
              <a:t> </a:t>
            </a:r>
            <a:r>
              <a:rPr lang="nl-NL" sz="2600" dirty="0" err="1"/>
              <a:t>violations</a:t>
            </a:r>
            <a:r>
              <a:rPr lang="nl-NL" sz="2600" dirty="0"/>
              <a:t> LOAC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The </a:t>
            </a:r>
            <a:r>
              <a:rPr lang="nl-NL" sz="2600" dirty="0" err="1"/>
              <a:t>Hamdan</a:t>
            </a:r>
            <a:r>
              <a:rPr lang="nl-NL" sz="2600" dirty="0"/>
              <a:t> </a:t>
            </a:r>
            <a:r>
              <a:rPr lang="nl-NL" sz="2600" dirty="0" err="1"/>
              <a:t>Defense</a:t>
            </a:r>
            <a:r>
              <a:rPr lang="nl-NL" sz="2600" dirty="0"/>
              <a:t> approach re </a:t>
            </a:r>
            <a:r>
              <a:rPr lang="nl-NL" sz="2600" dirty="0" err="1"/>
              <a:t>conspiracy</a:t>
            </a:r>
            <a:endParaRPr lang="nl-NL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Arguments</a:t>
            </a:r>
            <a:r>
              <a:rPr lang="nl-NL" sz="2600" dirty="0"/>
              <a:t> ‘Opinion Brief’ </a:t>
            </a:r>
            <a:r>
              <a:rPr lang="nl-NL" sz="2600" dirty="0" err="1"/>
              <a:t>Defense</a:t>
            </a:r>
            <a:r>
              <a:rPr lang="nl-NL" sz="2600" dirty="0"/>
              <a:t> </a:t>
            </a:r>
            <a:r>
              <a:rPr lang="nl-NL" sz="2600" dirty="0" err="1"/>
              <a:t>Hamdan</a:t>
            </a:r>
            <a:endParaRPr lang="nl-NL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US </a:t>
            </a:r>
            <a:r>
              <a:rPr lang="nl-NL" sz="2600" dirty="0" err="1"/>
              <a:t>government’s</a:t>
            </a:r>
            <a:r>
              <a:rPr lang="nl-NL" sz="2600" dirty="0"/>
              <a:t> argument </a:t>
            </a:r>
            <a:r>
              <a:rPr lang="nl-NL" sz="2600" dirty="0" err="1"/>
              <a:t>opposing</a:t>
            </a:r>
            <a:r>
              <a:rPr lang="nl-NL" sz="2600" dirty="0"/>
              <a:t> </a:t>
            </a:r>
            <a:r>
              <a:rPr lang="nl-NL" sz="2600" dirty="0" err="1"/>
              <a:t>the</a:t>
            </a:r>
            <a:r>
              <a:rPr lang="nl-NL" sz="2600" dirty="0"/>
              <a:t> </a:t>
            </a:r>
            <a:r>
              <a:rPr lang="nl-NL" sz="2600" dirty="0" err="1"/>
              <a:t>Defense</a:t>
            </a:r>
            <a:endParaRPr lang="nl-NL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Projection</a:t>
            </a:r>
            <a:r>
              <a:rPr lang="nl-NL" sz="2600" dirty="0"/>
              <a:t> </a:t>
            </a:r>
            <a:r>
              <a:rPr lang="nl-NL" sz="2600" dirty="0" err="1"/>
              <a:t>from</a:t>
            </a:r>
            <a:r>
              <a:rPr lang="nl-NL" sz="2600" dirty="0"/>
              <a:t> </a:t>
            </a:r>
            <a:r>
              <a:rPr lang="nl-NL" sz="2600" dirty="0" err="1"/>
              <a:t>the</a:t>
            </a:r>
            <a:r>
              <a:rPr lang="nl-NL" sz="2600" dirty="0"/>
              <a:t> </a:t>
            </a:r>
            <a:r>
              <a:rPr lang="nl-NL" sz="2600" dirty="0" err="1"/>
              <a:t>Hamdan</a:t>
            </a:r>
            <a:r>
              <a:rPr lang="nl-NL" sz="2600" dirty="0"/>
              <a:t> (</a:t>
            </a:r>
            <a:r>
              <a:rPr lang="nl-NL" sz="2600" dirty="0" err="1"/>
              <a:t>defense</a:t>
            </a:r>
            <a:r>
              <a:rPr lang="nl-NL" sz="2600" dirty="0"/>
              <a:t>) case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2550374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3126" y="888274"/>
            <a:ext cx="10480674" cy="949375"/>
          </a:xfrm>
        </p:spPr>
        <p:txBody>
          <a:bodyPr>
            <a:noAutofit/>
          </a:bodyPr>
          <a:lstStyle/>
          <a:p>
            <a:pPr algn="ctr"/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US SC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judgment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29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June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2006: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three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major issues</a:t>
            </a:r>
            <a:endParaRPr lang="nl-NL" sz="36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4" name="Rechte verbindingslijn 3"/>
          <p:cNvCxnSpPr/>
          <p:nvPr/>
        </p:nvCxnSpPr>
        <p:spPr>
          <a:xfrm rot="16200000" flipH="1">
            <a:off x="-2744787" y="3429000"/>
            <a:ext cx="6858000" cy="0"/>
          </a:xfrm>
          <a:prstGeom prst="line">
            <a:avLst/>
          </a:prstGeom>
          <a:ln w="254000">
            <a:solidFill>
              <a:srgbClr val="80808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rot="5400000">
            <a:off x="-3105150" y="3429000"/>
            <a:ext cx="6858000" cy="0"/>
          </a:xfrm>
          <a:prstGeom prst="line">
            <a:avLst/>
          </a:prstGeom>
          <a:ln w="254000">
            <a:solidFill>
              <a:srgbClr val="E0007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40898204-FC18-4975-B823-6C3D621DA7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651" y="215106"/>
            <a:ext cx="2933810" cy="59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inhoud 3"/>
          <p:cNvSpPr txBox="1">
            <a:spLocks/>
          </p:cNvSpPr>
          <p:nvPr/>
        </p:nvSpPr>
        <p:spPr>
          <a:xfrm>
            <a:off x="873126" y="1402079"/>
            <a:ext cx="10186760" cy="38317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nl-NL" sz="2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D0E0B57D-CB18-4F01-B400-FC6B02B17453}"/>
              </a:ext>
            </a:extLst>
          </p:cNvPr>
          <p:cNvSpPr/>
          <p:nvPr/>
        </p:nvSpPr>
        <p:spPr>
          <a:xfrm>
            <a:off x="1445623" y="2264228"/>
            <a:ext cx="92572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Legality</a:t>
            </a:r>
            <a:r>
              <a:rPr lang="nl-NL" sz="2600" dirty="0"/>
              <a:t> of </a:t>
            </a:r>
            <a:r>
              <a:rPr lang="nl-NL" sz="2600" dirty="0" err="1"/>
              <a:t>terrorism</a:t>
            </a:r>
            <a:r>
              <a:rPr lang="nl-NL" sz="2600" dirty="0"/>
              <a:t> trials </a:t>
            </a:r>
            <a:r>
              <a:rPr lang="nl-NL" sz="2600" dirty="0" err="1"/>
              <a:t>before</a:t>
            </a:r>
            <a:r>
              <a:rPr lang="nl-NL" sz="2600" dirty="0"/>
              <a:t> military </a:t>
            </a:r>
            <a:r>
              <a:rPr lang="nl-NL" sz="2600" dirty="0" err="1"/>
              <a:t>commission</a:t>
            </a:r>
            <a:r>
              <a:rPr lang="nl-NL" sz="2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Direct effect </a:t>
            </a:r>
            <a:r>
              <a:rPr lang="nl-NL" sz="2600" dirty="0" err="1"/>
              <a:t>Third</a:t>
            </a:r>
            <a:r>
              <a:rPr lang="nl-NL" sz="2600" dirty="0"/>
              <a:t> Geneva </a:t>
            </a:r>
            <a:r>
              <a:rPr lang="nl-NL" sz="2600" dirty="0" err="1"/>
              <a:t>Convention</a:t>
            </a:r>
            <a:r>
              <a:rPr lang="nl-NL" sz="2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Conspiracy</a:t>
            </a:r>
            <a:r>
              <a:rPr lang="nl-NL" sz="2600" dirty="0"/>
              <a:t> as a form of </a:t>
            </a:r>
            <a:r>
              <a:rPr lang="nl-NL" sz="2600" dirty="0" err="1"/>
              <a:t>criminality</a:t>
            </a:r>
            <a:r>
              <a:rPr lang="nl-NL" sz="2600" dirty="0"/>
              <a:t> or </a:t>
            </a:r>
            <a:r>
              <a:rPr lang="nl-NL" sz="2600" dirty="0" err="1"/>
              <a:t>triable</a:t>
            </a:r>
            <a:r>
              <a:rPr lang="nl-NL" sz="2600" dirty="0"/>
              <a:t> </a:t>
            </a:r>
            <a:r>
              <a:rPr lang="nl-NL" sz="2600" dirty="0" err="1"/>
              <a:t>offense</a:t>
            </a:r>
            <a:r>
              <a:rPr lang="nl-NL" sz="2600" dirty="0"/>
              <a:t> </a:t>
            </a:r>
            <a:r>
              <a:rPr lang="nl-NL" sz="2600" dirty="0" err="1"/>
              <a:t>within</a:t>
            </a:r>
            <a:r>
              <a:rPr lang="nl-NL" sz="2600" dirty="0"/>
              <a:t> ICL.</a:t>
            </a:r>
          </a:p>
        </p:txBody>
      </p:sp>
    </p:spTree>
    <p:extLst>
      <p:ext uri="{BB962C8B-B14F-4D97-AF65-F5344CB8AC3E}">
        <p14:creationId xmlns:p14="http://schemas.microsoft.com/office/powerpoint/2010/main" val="3386493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3126" y="888274"/>
            <a:ext cx="10480674" cy="949375"/>
          </a:xfrm>
        </p:spPr>
        <p:txBody>
          <a:bodyPr>
            <a:noAutofit/>
          </a:bodyPr>
          <a:lstStyle/>
          <a:p>
            <a:pPr algn="ctr"/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History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of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case</a:t>
            </a:r>
            <a:endParaRPr lang="nl-NL" sz="36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4" name="Rechte verbindingslijn 3"/>
          <p:cNvCxnSpPr/>
          <p:nvPr/>
        </p:nvCxnSpPr>
        <p:spPr>
          <a:xfrm rot="16200000" flipH="1">
            <a:off x="-2744787" y="3429000"/>
            <a:ext cx="6858000" cy="0"/>
          </a:xfrm>
          <a:prstGeom prst="line">
            <a:avLst/>
          </a:prstGeom>
          <a:ln w="254000">
            <a:solidFill>
              <a:srgbClr val="80808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rot="5400000">
            <a:off x="-3105150" y="3429000"/>
            <a:ext cx="6858000" cy="0"/>
          </a:xfrm>
          <a:prstGeom prst="line">
            <a:avLst/>
          </a:prstGeom>
          <a:ln w="254000">
            <a:solidFill>
              <a:srgbClr val="E0007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40898204-FC18-4975-B823-6C3D621DA7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651" y="215106"/>
            <a:ext cx="2933810" cy="59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inhoud 3"/>
          <p:cNvSpPr txBox="1">
            <a:spLocks/>
          </p:cNvSpPr>
          <p:nvPr/>
        </p:nvSpPr>
        <p:spPr>
          <a:xfrm>
            <a:off x="873126" y="1402079"/>
            <a:ext cx="10186760" cy="38317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nl-NL" sz="2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D0E0B57D-CB18-4F01-B400-FC6B02B17453}"/>
              </a:ext>
            </a:extLst>
          </p:cNvPr>
          <p:cNvSpPr/>
          <p:nvPr/>
        </p:nvSpPr>
        <p:spPr>
          <a:xfrm>
            <a:off x="1467394" y="2150755"/>
            <a:ext cx="9257211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Salim Ahmed </a:t>
            </a:r>
            <a:r>
              <a:rPr lang="nl-NL" sz="2600" dirty="0" err="1"/>
              <a:t>Hamdan</a:t>
            </a:r>
            <a:r>
              <a:rPr lang="nl-NL" sz="2600" dirty="0"/>
              <a:t>, </a:t>
            </a:r>
            <a:r>
              <a:rPr lang="nl-NL" sz="2600" dirty="0" err="1"/>
              <a:t>Yemeni</a:t>
            </a:r>
            <a:r>
              <a:rPr lang="nl-NL" sz="2600" dirty="0"/>
              <a:t> </a:t>
            </a:r>
            <a:r>
              <a:rPr lang="nl-NL" sz="2600" dirty="0" err="1"/>
              <a:t>descent</a:t>
            </a:r>
            <a:r>
              <a:rPr lang="nl-NL" sz="2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Arrested</a:t>
            </a:r>
            <a:r>
              <a:rPr lang="nl-NL" sz="2600" dirty="0"/>
              <a:t> </a:t>
            </a:r>
            <a:r>
              <a:rPr lang="nl-NL" sz="2600" dirty="0" err="1"/>
              <a:t>by</a:t>
            </a:r>
            <a:r>
              <a:rPr lang="nl-NL" sz="2600" dirty="0"/>
              <a:t> </a:t>
            </a:r>
            <a:r>
              <a:rPr lang="nl-NL" sz="2600" dirty="0" err="1"/>
              <a:t>militia</a:t>
            </a:r>
            <a:r>
              <a:rPr lang="nl-NL" sz="2600" dirty="0"/>
              <a:t> in November 2001.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Handed</a:t>
            </a:r>
            <a:r>
              <a:rPr lang="nl-NL" sz="2600" dirty="0"/>
              <a:t> over </a:t>
            </a:r>
            <a:r>
              <a:rPr lang="nl-NL" sz="2600" dirty="0" err="1"/>
              <a:t>to</a:t>
            </a:r>
            <a:r>
              <a:rPr lang="nl-NL" sz="2600" dirty="0"/>
              <a:t> US military.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June</a:t>
            </a:r>
            <a:r>
              <a:rPr lang="nl-NL" sz="2600" dirty="0"/>
              <a:t> 2002: </a:t>
            </a:r>
            <a:r>
              <a:rPr lang="nl-NL" sz="2600" dirty="0" err="1"/>
              <a:t>transferred</a:t>
            </a:r>
            <a:r>
              <a:rPr lang="nl-NL" sz="2600" dirty="0"/>
              <a:t> </a:t>
            </a:r>
            <a:r>
              <a:rPr lang="nl-NL" sz="2600" dirty="0" err="1"/>
              <a:t>to</a:t>
            </a:r>
            <a:r>
              <a:rPr lang="nl-NL" sz="2600" dirty="0"/>
              <a:t> </a:t>
            </a:r>
            <a:r>
              <a:rPr lang="nl-NL" sz="2600" dirty="0" err="1"/>
              <a:t>Gitmo</a:t>
            </a:r>
            <a:r>
              <a:rPr lang="nl-NL" sz="2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2003: President Bush </a:t>
            </a:r>
            <a:r>
              <a:rPr lang="nl-NL" sz="2600" dirty="0" err="1"/>
              <a:t>determined</a:t>
            </a:r>
            <a:r>
              <a:rPr lang="nl-NL" sz="2600" dirty="0"/>
              <a:t> </a:t>
            </a:r>
            <a:r>
              <a:rPr lang="nl-NL" sz="2600" dirty="0" err="1"/>
              <a:t>that</a:t>
            </a:r>
            <a:r>
              <a:rPr lang="nl-NL" sz="2600" dirty="0"/>
              <a:t> </a:t>
            </a:r>
            <a:r>
              <a:rPr lang="nl-NL" sz="2600" dirty="0" err="1"/>
              <a:t>Hamdan</a:t>
            </a:r>
            <a:r>
              <a:rPr lang="nl-NL" sz="2600" dirty="0"/>
              <a:t> </a:t>
            </a:r>
            <a:r>
              <a:rPr lang="nl-NL" sz="2600" dirty="0" err="1"/>
              <a:t>should</a:t>
            </a:r>
            <a:r>
              <a:rPr lang="nl-NL" sz="2600" dirty="0"/>
              <a:t> stand trial </a:t>
            </a:r>
            <a:r>
              <a:rPr lang="nl-NL" sz="2600" dirty="0" err="1"/>
              <a:t>before</a:t>
            </a:r>
            <a:r>
              <a:rPr lang="nl-NL" sz="2600" dirty="0"/>
              <a:t> MC.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FF55133-B744-4082-A084-D1421C45C3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5164" y="1206875"/>
            <a:ext cx="1859441" cy="2328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246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3126" y="888274"/>
            <a:ext cx="10480674" cy="949375"/>
          </a:xfrm>
        </p:spPr>
        <p:txBody>
          <a:bodyPr>
            <a:noAutofit/>
          </a:bodyPr>
          <a:lstStyle/>
          <a:p>
            <a:pPr algn="ctr"/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Charges</a:t>
            </a:r>
            <a:endParaRPr lang="nl-NL" sz="36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4" name="Rechte verbindingslijn 3"/>
          <p:cNvCxnSpPr/>
          <p:nvPr/>
        </p:nvCxnSpPr>
        <p:spPr>
          <a:xfrm rot="16200000" flipH="1">
            <a:off x="-2744787" y="3429000"/>
            <a:ext cx="6858000" cy="0"/>
          </a:xfrm>
          <a:prstGeom prst="line">
            <a:avLst/>
          </a:prstGeom>
          <a:ln w="254000">
            <a:solidFill>
              <a:srgbClr val="80808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rot="5400000">
            <a:off x="-3105150" y="3429000"/>
            <a:ext cx="6858000" cy="0"/>
          </a:xfrm>
          <a:prstGeom prst="line">
            <a:avLst/>
          </a:prstGeom>
          <a:ln w="254000">
            <a:solidFill>
              <a:srgbClr val="E0007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40898204-FC18-4975-B823-6C3D621DA7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651" y="215106"/>
            <a:ext cx="2933810" cy="59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inhoud 3"/>
          <p:cNvSpPr txBox="1">
            <a:spLocks/>
          </p:cNvSpPr>
          <p:nvPr/>
        </p:nvSpPr>
        <p:spPr>
          <a:xfrm>
            <a:off x="873126" y="1402079"/>
            <a:ext cx="10186760" cy="38317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nl-NL" sz="2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D0E0B57D-CB18-4F01-B400-FC6B02B17453}"/>
              </a:ext>
            </a:extLst>
          </p:cNvPr>
          <p:cNvSpPr/>
          <p:nvPr/>
        </p:nvSpPr>
        <p:spPr>
          <a:xfrm>
            <a:off x="1467394" y="2044005"/>
            <a:ext cx="9257211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Conspiracy</a:t>
            </a:r>
            <a:r>
              <a:rPr lang="nl-NL" sz="2600" dirty="0"/>
              <a:t> </a:t>
            </a:r>
            <a:r>
              <a:rPr lang="nl-NL" sz="2600" dirty="0" err="1"/>
              <a:t>to</a:t>
            </a:r>
            <a:r>
              <a:rPr lang="nl-NL" sz="2600" dirty="0"/>
              <a:t> </a:t>
            </a:r>
            <a:r>
              <a:rPr lang="nl-NL" sz="2600" dirty="0" err="1"/>
              <a:t>commit</a:t>
            </a:r>
            <a:r>
              <a:rPr lang="nl-NL" sz="2600" dirty="0"/>
              <a:t> “</a:t>
            </a:r>
            <a:r>
              <a:rPr lang="nl-NL" sz="2600" dirty="0" err="1"/>
              <a:t>attacking</a:t>
            </a:r>
            <a:r>
              <a:rPr lang="nl-NL" sz="2600" dirty="0"/>
              <a:t> </a:t>
            </a:r>
            <a:r>
              <a:rPr lang="nl-NL" sz="2600" dirty="0" err="1"/>
              <a:t>civilians</a:t>
            </a:r>
            <a:r>
              <a:rPr lang="nl-NL" sz="2600" dirty="0"/>
              <a:t> (</a:t>
            </a:r>
            <a:r>
              <a:rPr lang="nl-NL" sz="2600" dirty="0" err="1"/>
              <a:t>objects</a:t>
            </a:r>
            <a:r>
              <a:rPr lang="nl-NL" sz="2600" dirty="0"/>
              <a:t>), </a:t>
            </a:r>
            <a:r>
              <a:rPr lang="nl-NL" sz="2600" dirty="0" err="1"/>
              <a:t>murder</a:t>
            </a:r>
            <a:r>
              <a:rPr lang="nl-NL" sz="2600" dirty="0"/>
              <a:t> </a:t>
            </a:r>
            <a:r>
              <a:rPr lang="nl-NL" sz="2600" dirty="0" err="1"/>
              <a:t>by</a:t>
            </a:r>
            <a:r>
              <a:rPr lang="nl-NL" sz="2600" dirty="0"/>
              <a:t> </a:t>
            </a:r>
            <a:r>
              <a:rPr lang="nl-NL" sz="2600" dirty="0" err="1"/>
              <a:t>an</a:t>
            </a:r>
            <a:r>
              <a:rPr lang="nl-NL" sz="2600" dirty="0"/>
              <a:t> </a:t>
            </a:r>
            <a:r>
              <a:rPr lang="nl-NL" sz="2600" dirty="0" err="1"/>
              <a:t>unprivileged</a:t>
            </a:r>
            <a:r>
              <a:rPr lang="nl-NL" sz="2600" dirty="0"/>
              <a:t> </a:t>
            </a:r>
            <a:r>
              <a:rPr lang="nl-NL" sz="2600" dirty="0" err="1"/>
              <a:t>belligerent</a:t>
            </a:r>
            <a:r>
              <a:rPr lang="nl-NL" sz="2600" dirty="0"/>
              <a:t> </a:t>
            </a:r>
            <a:r>
              <a:rPr lang="nl-NL" sz="2600" dirty="0" err="1"/>
              <a:t>and</a:t>
            </a:r>
            <a:r>
              <a:rPr lang="nl-NL" sz="2600" dirty="0"/>
              <a:t> </a:t>
            </a:r>
            <a:r>
              <a:rPr lang="nl-NL" sz="2600" dirty="0" err="1"/>
              <a:t>terrorism</a:t>
            </a:r>
            <a:r>
              <a:rPr lang="nl-NL" sz="2600" dirty="0"/>
              <a:t>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Hamdan</a:t>
            </a:r>
            <a:r>
              <a:rPr lang="nl-NL" sz="2600" dirty="0"/>
              <a:t> had </a:t>
            </a:r>
            <a:r>
              <a:rPr lang="nl-NL" sz="2600" dirty="0" err="1"/>
              <a:t>served</a:t>
            </a:r>
            <a:r>
              <a:rPr lang="nl-NL" sz="2600" dirty="0"/>
              <a:t> as Osama Bin </a:t>
            </a:r>
            <a:r>
              <a:rPr lang="nl-NL" sz="2600" dirty="0" err="1"/>
              <a:t>Laden’s</a:t>
            </a:r>
            <a:r>
              <a:rPr lang="nl-NL" sz="2600" dirty="0"/>
              <a:t> body </a:t>
            </a:r>
            <a:r>
              <a:rPr lang="nl-NL" sz="2600" dirty="0" err="1"/>
              <a:t>guard</a:t>
            </a:r>
            <a:r>
              <a:rPr lang="nl-NL" sz="2600" dirty="0"/>
              <a:t>/personal driver 1996 – November 2001.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CSRT: </a:t>
            </a:r>
            <a:r>
              <a:rPr lang="nl-NL" sz="2600" dirty="0" err="1"/>
              <a:t>Hamdan</a:t>
            </a:r>
            <a:r>
              <a:rPr lang="nl-NL" sz="2600" dirty="0"/>
              <a:t> is ‘</a:t>
            </a:r>
            <a:r>
              <a:rPr lang="nl-NL" sz="2600" dirty="0" err="1"/>
              <a:t>enemy</a:t>
            </a:r>
            <a:r>
              <a:rPr lang="nl-NL" sz="2600" dirty="0"/>
              <a:t> </a:t>
            </a:r>
            <a:r>
              <a:rPr lang="nl-NL" sz="2600" dirty="0" err="1"/>
              <a:t>combatant</a:t>
            </a:r>
            <a:r>
              <a:rPr lang="nl-NL" sz="2600" dirty="0"/>
              <a:t>’.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3606175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3126" y="888274"/>
            <a:ext cx="10480674" cy="949375"/>
          </a:xfrm>
        </p:spPr>
        <p:txBody>
          <a:bodyPr>
            <a:noAutofit/>
          </a:bodyPr>
          <a:lstStyle/>
          <a:p>
            <a:pPr algn="ctr"/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Legal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challenges</a:t>
            </a:r>
            <a:endParaRPr lang="nl-NL" sz="36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4" name="Rechte verbindingslijn 3"/>
          <p:cNvCxnSpPr/>
          <p:nvPr/>
        </p:nvCxnSpPr>
        <p:spPr>
          <a:xfrm rot="16200000" flipH="1">
            <a:off x="-2744787" y="3429000"/>
            <a:ext cx="6858000" cy="0"/>
          </a:xfrm>
          <a:prstGeom prst="line">
            <a:avLst/>
          </a:prstGeom>
          <a:ln w="254000">
            <a:solidFill>
              <a:srgbClr val="80808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rot="5400000">
            <a:off x="-3105150" y="3429000"/>
            <a:ext cx="6858000" cy="0"/>
          </a:xfrm>
          <a:prstGeom prst="line">
            <a:avLst/>
          </a:prstGeom>
          <a:ln w="254000">
            <a:solidFill>
              <a:srgbClr val="E0007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40898204-FC18-4975-B823-6C3D621DA7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651" y="215106"/>
            <a:ext cx="2933810" cy="59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inhoud 3"/>
          <p:cNvSpPr txBox="1">
            <a:spLocks/>
          </p:cNvSpPr>
          <p:nvPr/>
        </p:nvSpPr>
        <p:spPr>
          <a:xfrm>
            <a:off x="873126" y="1402079"/>
            <a:ext cx="10186760" cy="38317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nl-NL" sz="2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D0E0B57D-CB18-4F01-B400-FC6B02B17453}"/>
              </a:ext>
            </a:extLst>
          </p:cNvPr>
          <p:cNvSpPr/>
          <p:nvPr/>
        </p:nvSpPr>
        <p:spPr>
          <a:xfrm>
            <a:off x="1445623" y="2264228"/>
            <a:ext cx="9257211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Hamdan</a:t>
            </a:r>
            <a:r>
              <a:rPr lang="nl-NL" sz="2600" dirty="0"/>
              <a:t> </a:t>
            </a:r>
            <a:r>
              <a:rPr lang="nl-NL" sz="2600" dirty="0" err="1"/>
              <a:t>challenged</a:t>
            </a:r>
            <a:r>
              <a:rPr lang="nl-NL" sz="2600" dirty="0"/>
              <a:t> </a:t>
            </a:r>
            <a:r>
              <a:rPr lang="nl-NL" sz="2600" dirty="0" err="1"/>
              <a:t>lawfulness</a:t>
            </a:r>
            <a:r>
              <a:rPr lang="nl-NL" sz="2600" dirty="0"/>
              <a:t> MC </a:t>
            </a:r>
            <a:r>
              <a:rPr lang="nl-NL" sz="2600" dirty="0" err="1"/>
              <a:t>and</a:t>
            </a:r>
            <a:r>
              <a:rPr lang="nl-NL" sz="2600" dirty="0"/>
              <a:t> charges (</a:t>
            </a:r>
            <a:r>
              <a:rPr lang="nl-NL" sz="2600" dirty="0" err="1"/>
              <a:t>conspiracy</a:t>
            </a:r>
            <a:r>
              <a:rPr lang="nl-NL" sz="2600" dirty="0"/>
              <a:t>: </a:t>
            </a:r>
            <a:r>
              <a:rPr lang="nl-NL" sz="2600" dirty="0" err="1"/>
              <a:t>not</a:t>
            </a:r>
            <a:r>
              <a:rPr lang="nl-NL" sz="2600" dirty="0"/>
              <a:t> </a:t>
            </a:r>
            <a:r>
              <a:rPr lang="nl-NL" sz="2600" dirty="0" err="1"/>
              <a:t>violation</a:t>
            </a:r>
            <a:r>
              <a:rPr lang="nl-NL" sz="2600" dirty="0"/>
              <a:t> LOAC).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Petitioned</a:t>
            </a:r>
            <a:r>
              <a:rPr lang="nl-NL" sz="2600" dirty="0"/>
              <a:t> </a:t>
            </a:r>
            <a:r>
              <a:rPr lang="nl-NL" sz="2600" dirty="0" err="1"/>
              <a:t>to</a:t>
            </a:r>
            <a:r>
              <a:rPr lang="nl-NL" sz="2600" dirty="0"/>
              <a:t> Federal Courts on </a:t>
            </a:r>
            <a:r>
              <a:rPr lang="nl-NL" sz="2600" dirty="0" err="1"/>
              <a:t>habeas</a:t>
            </a:r>
            <a:r>
              <a:rPr lang="nl-NL" sz="2600" dirty="0"/>
              <a:t> corpus </a:t>
            </a:r>
            <a:r>
              <a:rPr lang="nl-NL" sz="2600" dirty="0" err="1"/>
              <a:t>relief</a:t>
            </a:r>
            <a:r>
              <a:rPr lang="nl-NL" sz="2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District Court District Columbia (2004): </a:t>
            </a:r>
            <a:r>
              <a:rPr lang="nl-NL" sz="2600" dirty="0" err="1"/>
              <a:t>ruled</a:t>
            </a:r>
            <a:r>
              <a:rPr lang="nl-NL" sz="2600" dirty="0"/>
              <a:t> in </a:t>
            </a:r>
            <a:r>
              <a:rPr lang="nl-NL" sz="2600" dirty="0" err="1"/>
              <a:t>Hamdan’s</a:t>
            </a:r>
            <a:r>
              <a:rPr lang="nl-NL" sz="2600" dirty="0"/>
              <a:t> </a:t>
            </a:r>
            <a:r>
              <a:rPr lang="nl-NL" sz="2600" dirty="0" err="1"/>
              <a:t>favor</a:t>
            </a:r>
            <a:r>
              <a:rPr lang="nl-NL" sz="2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2005: Court of </a:t>
            </a:r>
            <a:r>
              <a:rPr lang="nl-NL" sz="2600" dirty="0" err="1"/>
              <a:t>Appeals</a:t>
            </a:r>
            <a:r>
              <a:rPr lang="nl-NL" sz="2600" dirty="0"/>
              <a:t>: </a:t>
            </a:r>
            <a:r>
              <a:rPr lang="nl-NL" sz="2600" dirty="0" err="1"/>
              <a:t>reversed</a:t>
            </a:r>
            <a:r>
              <a:rPr lang="nl-NL" sz="2600" dirty="0"/>
              <a:t> </a:t>
            </a:r>
            <a:r>
              <a:rPr lang="nl-NL" sz="2600" dirty="0" err="1"/>
              <a:t>decision</a:t>
            </a:r>
            <a:r>
              <a:rPr lang="nl-NL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3974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3126" y="888274"/>
            <a:ext cx="10480674" cy="949375"/>
          </a:xfrm>
        </p:spPr>
        <p:txBody>
          <a:bodyPr>
            <a:noAutofit/>
          </a:bodyPr>
          <a:lstStyle/>
          <a:p>
            <a:pPr algn="ctr"/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Conspiracy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as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triable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offense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try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violations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LOAC</a:t>
            </a:r>
            <a:endParaRPr lang="nl-NL" sz="36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4" name="Rechte verbindingslijn 3"/>
          <p:cNvCxnSpPr/>
          <p:nvPr/>
        </p:nvCxnSpPr>
        <p:spPr>
          <a:xfrm rot="16200000" flipH="1">
            <a:off x="-2744787" y="3429000"/>
            <a:ext cx="6858000" cy="0"/>
          </a:xfrm>
          <a:prstGeom prst="line">
            <a:avLst/>
          </a:prstGeom>
          <a:ln w="254000">
            <a:solidFill>
              <a:srgbClr val="80808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rot="5400000">
            <a:off x="-3105150" y="3429000"/>
            <a:ext cx="6858000" cy="0"/>
          </a:xfrm>
          <a:prstGeom prst="line">
            <a:avLst/>
          </a:prstGeom>
          <a:ln w="254000">
            <a:solidFill>
              <a:srgbClr val="E0007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40898204-FC18-4975-B823-6C3D621DA7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651" y="215106"/>
            <a:ext cx="2933810" cy="59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inhoud 3"/>
          <p:cNvSpPr txBox="1">
            <a:spLocks/>
          </p:cNvSpPr>
          <p:nvPr/>
        </p:nvSpPr>
        <p:spPr>
          <a:xfrm>
            <a:off x="873126" y="1402079"/>
            <a:ext cx="10186760" cy="38317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nl-NL" sz="2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D0E0B57D-CB18-4F01-B400-FC6B02B17453}"/>
              </a:ext>
            </a:extLst>
          </p:cNvPr>
          <p:cNvSpPr/>
          <p:nvPr/>
        </p:nvSpPr>
        <p:spPr>
          <a:xfrm>
            <a:off x="1445623" y="2264228"/>
            <a:ext cx="9257211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Four</a:t>
            </a:r>
            <a:r>
              <a:rPr lang="nl-NL" sz="2600" dirty="0"/>
              <a:t> </a:t>
            </a:r>
            <a:r>
              <a:rPr lang="nl-NL" sz="2600" dirty="0" err="1"/>
              <a:t>Justices</a:t>
            </a:r>
            <a:r>
              <a:rPr lang="nl-NL" sz="2600" dirty="0"/>
              <a:t> US SC: </a:t>
            </a:r>
            <a:r>
              <a:rPr lang="nl-NL" sz="2600" dirty="0" err="1"/>
              <a:t>not</a:t>
            </a:r>
            <a:r>
              <a:rPr lang="nl-NL" sz="2600" dirty="0"/>
              <a:t> a </a:t>
            </a:r>
            <a:r>
              <a:rPr lang="nl-NL" sz="2600" dirty="0" err="1"/>
              <a:t>triable</a:t>
            </a:r>
            <a:r>
              <a:rPr lang="nl-NL" sz="2600" dirty="0"/>
              <a:t> </a:t>
            </a:r>
            <a:r>
              <a:rPr lang="nl-NL" sz="2600" dirty="0" err="1"/>
              <a:t>offense</a:t>
            </a:r>
            <a:r>
              <a:rPr lang="nl-NL" sz="2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First argument: </a:t>
            </a:r>
            <a:r>
              <a:rPr lang="nl-NL" sz="2600" dirty="0" err="1"/>
              <a:t>alleged</a:t>
            </a:r>
            <a:r>
              <a:rPr lang="nl-NL" sz="2600" dirty="0"/>
              <a:t> acts </a:t>
            </a:r>
            <a:r>
              <a:rPr lang="nl-NL" sz="2600" dirty="0" err="1"/>
              <a:t>Hamdan</a:t>
            </a:r>
            <a:r>
              <a:rPr lang="nl-NL" sz="2600" dirty="0"/>
              <a:t> </a:t>
            </a:r>
            <a:r>
              <a:rPr lang="nl-NL" sz="2600" dirty="0" err="1"/>
              <a:t>not</a:t>
            </a:r>
            <a:r>
              <a:rPr lang="nl-NL" sz="2600" dirty="0"/>
              <a:t> </a:t>
            </a:r>
            <a:r>
              <a:rPr lang="nl-NL" sz="2600" dirty="0" err="1"/>
              <a:t>committed</a:t>
            </a:r>
            <a:r>
              <a:rPr lang="nl-NL" sz="2600" dirty="0"/>
              <a:t> “</a:t>
            </a:r>
            <a:r>
              <a:rPr lang="nl-NL" sz="2600" dirty="0" err="1"/>
              <a:t>within</a:t>
            </a:r>
            <a:r>
              <a:rPr lang="nl-NL" sz="2600" dirty="0"/>
              <a:t> </a:t>
            </a:r>
            <a:r>
              <a:rPr lang="nl-NL" sz="2600" dirty="0" err="1"/>
              <a:t>the</a:t>
            </a:r>
            <a:r>
              <a:rPr lang="nl-NL" sz="2600" dirty="0"/>
              <a:t> </a:t>
            </a:r>
            <a:r>
              <a:rPr lang="nl-NL" sz="2600" dirty="0" err="1"/>
              <a:t>theatre</a:t>
            </a:r>
            <a:r>
              <a:rPr lang="nl-NL" sz="2600" dirty="0"/>
              <a:t> of war”.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Requirement</a:t>
            </a:r>
            <a:r>
              <a:rPr lang="nl-NL" sz="2600" dirty="0"/>
              <a:t>: </a:t>
            </a:r>
            <a:r>
              <a:rPr lang="nl-NL" sz="2600" dirty="0" err="1"/>
              <a:t>offenses</a:t>
            </a:r>
            <a:r>
              <a:rPr lang="nl-NL" sz="2600" dirty="0"/>
              <a:t> must </a:t>
            </a:r>
            <a:r>
              <a:rPr lang="nl-NL" sz="2600" dirty="0" err="1"/>
              <a:t>be</a:t>
            </a:r>
            <a:r>
              <a:rPr lang="nl-NL" sz="2600" dirty="0"/>
              <a:t> </a:t>
            </a:r>
            <a:r>
              <a:rPr lang="nl-NL" sz="2600" dirty="0" err="1"/>
              <a:t>committed</a:t>
            </a:r>
            <a:r>
              <a:rPr lang="nl-NL" sz="2600" dirty="0"/>
              <a:t> </a:t>
            </a:r>
            <a:r>
              <a:rPr lang="nl-NL" sz="2600" dirty="0" err="1"/>
              <a:t>during</a:t>
            </a:r>
            <a:r>
              <a:rPr lang="nl-NL" sz="2600" dirty="0"/>
              <a:t> </a:t>
            </a:r>
            <a:r>
              <a:rPr lang="nl-NL" sz="2600" dirty="0" err="1"/>
              <a:t>the</a:t>
            </a:r>
            <a:r>
              <a:rPr lang="nl-NL" sz="2600" dirty="0"/>
              <a:t> AC, </a:t>
            </a:r>
            <a:r>
              <a:rPr lang="nl-NL" sz="2600" dirty="0" err="1"/>
              <a:t>not</a:t>
            </a:r>
            <a:r>
              <a:rPr lang="nl-NL" sz="2600" dirty="0"/>
              <a:t> </a:t>
            </a:r>
            <a:r>
              <a:rPr lang="nl-NL" sz="2600" dirty="0" err="1"/>
              <a:t>before</a:t>
            </a:r>
            <a:r>
              <a:rPr lang="nl-NL" sz="2600" dirty="0"/>
              <a:t> or </a:t>
            </a:r>
            <a:r>
              <a:rPr lang="nl-NL" sz="2600" dirty="0" err="1"/>
              <a:t>after</a:t>
            </a:r>
            <a:r>
              <a:rPr lang="nl-NL" sz="2600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Neither</a:t>
            </a:r>
            <a:r>
              <a:rPr lang="nl-NL" sz="2600" dirty="0"/>
              <a:t> </a:t>
            </a:r>
            <a:r>
              <a:rPr lang="nl-NL" sz="2600" dirty="0" err="1"/>
              <a:t>the</a:t>
            </a:r>
            <a:r>
              <a:rPr lang="nl-NL" sz="2600" dirty="0"/>
              <a:t> </a:t>
            </a:r>
            <a:r>
              <a:rPr lang="nl-NL" sz="2600" dirty="0" err="1"/>
              <a:t>alleged</a:t>
            </a:r>
            <a:r>
              <a:rPr lang="nl-NL" sz="2600" dirty="0"/>
              <a:t> agreement </a:t>
            </a:r>
            <a:r>
              <a:rPr lang="nl-NL" sz="2600" dirty="0" err="1"/>
              <a:t>with</a:t>
            </a:r>
            <a:r>
              <a:rPr lang="nl-NL" sz="2600" dirty="0"/>
              <a:t> OBL </a:t>
            </a:r>
            <a:r>
              <a:rPr lang="nl-NL" sz="2600" dirty="0" err="1"/>
              <a:t>to</a:t>
            </a:r>
            <a:r>
              <a:rPr lang="nl-NL" sz="2600" dirty="0"/>
              <a:t> </a:t>
            </a:r>
            <a:r>
              <a:rPr lang="nl-NL" sz="2600" dirty="0" err="1"/>
              <a:t>commit</a:t>
            </a:r>
            <a:r>
              <a:rPr lang="nl-NL" sz="2600" dirty="0"/>
              <a:t> war crimes, nor a single </a:t>
            </a:r>
            <a:r>
              <a:rPr lang="nl-NL" sz="2600" dirty="0" err="1"/>
              <a:t>overt</a:t>
            </a:r>
            <a:r>
              <a:rPr lang="nl-NL" sz="2600" dirty="0"/>
              <a:t> act </a:t>
            </a:r>
            <a:r>
              <a:rPr lang="nl-NL" sz="2600" dirty="0" err="1"/>
              <a:t>occurred</a:t>
            </a:r>
            <a:r>
              <a:rPr lang="nl-NL" sz="2600" dirty="0"/>
              <a:t> in a </a:t>
            </a:r>
            <a:r>
              <a:rPr lang="nl-NL" sz="2600" dirty="0" err="1"/>
              <a:t>theatre</a:t>
            </a:r>
            <a:r>
              <a:rPr lang="nl-NL" sz="2600" dirty="0"/>
              <a:t> of war or on </a:t>
            </a:r>
            <a:r>
              <a:rPr lang="nl-NL" sz="2600" dirty="0" err="1"/>
              <a:t>any</a:t>
            </a:r>
            <a:r>
              <a:rPr lang="nl-NL" sz="2600" dirty="0"/>
              <a:t> date </a:t>
            </a:r>
            <a:r>
              <a:rPr lang="nl-NL" sz="2600" dirty="0" err="1"/>
              <a:t>after</a:t>
            </a:r>
            <a:r>
              <a:rPr lang="nl-NL" sz="2600" dirty="0"/>
              <a:t> September 11, 2001.</a:t>
            </a:r>
          </a:p>
        </p:txBody>
      </p:sp>
    </p:spTree>
    <p:extLst>
      <p:ext uri="{BB962C8B-B14F-4D97-AF65-F5344CB8AC3E}">
        <p14:creationId xmlns:p14="http://schemas.microsoft.com/office/powerpoint/2010/main" val="1283171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3126" y="888274"/>
            <a:ext cx="10480674" cy="949375"/>
          </a:xfrm>
        </p:spPr>
        <p:txBody>
          <a:bodyPr>
            <a:noAutofit/>
          </a:bodyPr>
          <a:lstStyle/>
          <a:p>
            <a:pPr algn="ctr"/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Conspiracy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: no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triable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offense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violations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LOAC: Second argument</a:t>
            </a:r>
            <a:endParaRPr lang="nl-NL" sz="36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4" name="Rechte verbindingslijn 3"/>
          <p:cNvCxnSpPr/>
          <p:nvPr/>
        </p:nvCxnSpPr>
        <p:spPr>
          <a:xfrm rot="16200000" flipH="1">
            <a:off x="-2744787" y="3429000"/>
            <a:ext cx="6858000" cy="0"/>
          </a:xfrm>
          <a:prstGeom prst="line">
            <a:avLst/>
          </a:prstGeom>
          <a:ln w="254000">
            <a:solidFill>
              <a:srgbClr val="80808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rot="5400000">
            <a:off x="-3105150" y="3429000"/>
            <a:ext cx="6858000" cy="0"/>
          </a:xfrm>
          <a:prstGeom prst="line">
            <a:avLst/>
          </a:prstGeom>
          <a:ln w="254000">
            <a:solidFill>
              <a:srgbClr val="E0007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40898204-FC18-4975-B823-6C3D621DA7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651" y="215106"/>
            <a:ext cx="2933810" cy="59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inhoud 3"/>
          <p:cNvSpPr txBox="1">
            <a:spLocks/>
          </p:cNvSpPr>
          <p:nvPr/>
        </p:nvSpPr>
        <p:spPr>
          <a:xfrm>
            <a:off x="873126" y="1402079"/>
            <a:ext cx="10186760" cy="38317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nl-NL" sz="2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D0E0B57D-CB18-4F01-B400-FC6B02B17453}"/>
              </a:ext>
            </a:extLst>
          </p:cNvPr>
          <p:cNvSpPr/>
          <p:nvPr/>
        </p:nvSpPr>
        <p:spPr>
          <a:xfrm>
            <a:off x="1445623" y="2264228"/>
            <a:ext cx="925721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An </a:t>
            </a:r>
            <a:r>
              <a:rPr lang="nl-NL" sz="2600" dirty="0" err="1"/>
              <a:t>undefined</a:t>
            </a:r>
            <a:r>
              <a:rPr lang="nl-NL" sz="2600" dirty="0"/>
              <a:t> </a:t>
            </a:r>
            <a:r>
              <a:rPr lang="nl-NL" sz="2600" dirty="0" err="1"/>
              <a:t>offense</a:t>
            </a:r>
            <a:r>
              <a:rPr lang="nl-NL" sz="2600" dirty="0"/>
              <a:t>, at </a:t>
            </a:r>
            <a:r>
              <a:rPr lang="nl-NL" sz="2600" dirty="0" err="1"/>
              <a:t>least</a:t>
            </a:r>
            <a:r>
              <a:rPr lang="nl-NL" sz="2600" dirty="0"/>
              <a:t> </a:t>
            </a:r>
            <a:r>
              <a:rPr lang="nl-NL" sz="2600" dirty="0" err="1"/>
              <a:t>be</a:t>
            </a:r>
            <a:r>
              <a:rPr lang="nl-NL" sz="2600" dirty="0"/>
              <a:t>: “</a:t>
            </a:r>
            <a:r>
              <a:rPr lang="nl-NL" sz="2600" dirty="0" err="1"/>
              <a:t>plain</a:t>
            </a:r>
            <a:r>
              <a:rPr lang="nl-NL" sz="2600" dirty="0"/>
              <a:t> </a:t>
            </a:r>
            <a:r>
              <a:rPr lang="nl-NL" sz="2600" dirty="0" err="1"/>
              <a:t>and</a:t>
            </a:r>
            <a:r>
              <a:rPr lang="nl-NL" sz="2600" dirty="0"/>
              <a:t> </a:t>
            </a:r>
            <a:r>
              <a:rPr lang="nl-NL" sz="2600" dirty="0" err="1"/>
              <a:t>unambiguous</a:t>
            </a:r>
            <a:r>
              <a:rPr lang="nl-NL" sz="2600" dirty="0"/>
              <a:t>”; </a:t>
            </a:r>
            <a:r>
              <a:rPr lang="nl-NL" sz="2600" dirty="0" err="1"/>
              <a:t>not</a:t>
            </a:r>
            <a:r>
              <a:rPr lang="nl-NL" sz="2600" dirty="0"/>
              <a:t> met.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International </a:t>
            </a:r>
            <a:r>
              <a:rPr lang="nl-NL" sz="2600" dirty="0" err="1"/>
              <a:t>jurisprudence</a:t>
            </a:r>
            <a:r>
              <a:rPr lang="nl-NL" sz="2600" dirty="0"/>
              <a:t> </a:t>
            </a:r>
            <a:r>
              <a:rPr lang="nl-NL" sz="2600" dirty="0" err="1"/>
              <a:t>confirms</a:t>
            </a:r>
            <a:r>
              <a:rPr lang="nl-NL" sz="2600" dirty="0"/>
              <a:t>: </a:t>
            </a:r>
            <a:r>
              <a:rPr lang="nl-NL" sz="2600" dirty="0" err="1"/>
              <a:t>conspiracy</a:t>
            </a:r>
            <a:r>
              <a:rPr lang="nl-NL" sz="2600" dirty="0"/>
              <a:t> is </a:t>
            </a:r>
            <a:r>
              <a:rPr lang="nl-NL" sz="2600" dirty="0" err="1"/>
              <a:t>not</a:t>
            </a:r>
            <a:r>
              <a:rPr lang="nl-NL" sz="2600" dirty="0"/>
              <a:t> a </a:t>
            </a:r>
            <a:r>
              <a:rPr lang="nl-NL" sz="2600" dirty="0" err="1"/>
              <a:t>recognized</a:t>
            </a:r>
            <a:r>
              <a:rPr lang="nl-NL" sz="2600" dirty="0"/>
              <a:t> </a:t>
            </a:r>
            <a:r>
              <a:rPr lang="nl-NL" sz="2600" dirty="0" err="1"/>
              <a:t>violation</a:t>
            </a:r>
            <a:r>
              <a:rPr lang="nl-NL" sz="2600" dirty="0"/>
              <a:t> of </a:t>
            </a:r>
            <a:r>
              <a:rPr lang="nl-NL" sz="2600" dirty="0" err="1"/>
              <a:t>the</a:t>
            </a:r>
            <a:r>
              <a:rPr lang="nl-NL" sz="2600" dirty="0"/>
              <a:t> LOAC.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ICT’s</a:t>
            </a:r>
            <a:r>
              <a:rPr lang="nl-NL" sz="2600" dirty="0"/>
              <a:t> </a:t>
            </a:r>
            <a:r>
              <a:rPr lang="nl-NL" sz="2600" dirty="0" err="1"/>
              <a:t>only</a:t>
            </a:r>
            <a:r>
              <a:rPr lang="nl-NL" sz="2600" dirty="0"/>
              <a:t> </a:t>
            </a:r>
            <a:r>
              <a:rPr lang="nl-NL" sz="2600" dirty="0" err="1"/>
              <a:t>recognized</a:t>
            </a:r>
            <a:r>
              <a:rPr lang="nl-NL" sz="2600" dirty="0"/>
              <a:t> </a:t>
            </a:r>
            <a:r>
              <a:rPr lang="nl-NL" sz="2600" dirty="0" err="1"/>
              <a:t>conspiracy</a:t>
            </a:r>
            <a:r>
              <a:rPr lang="nl-NL" sz="2600" dirty="0"/>
              <a:t>: </a:t>
            </a:r>
            <a:r>
              <a:rPr lang="nl-NL" sz="2600" dirty="0" err="1"/>
              <a:t>conspiracy</a:t>
            </a:r>
            <a:r>
              <a:rPr lang="nl-NL" sz="2600" dirty="0"/>
              <a:t> </a:t>
            </a:r>
            <a:r>
              <a:rPr lang="nl-NL" sz="2600" dirty="0" err="1"/>
              <a:t>to</a:t>
            </a:r>
            <a:r>
              <a:rPr lang="nl-NL" sz="2600" dirty="0"/>
              <a:t> </a:t>
            </a:r>
            <a:r>
              <a:rPr lang="nl-NL" sz="2600" dirty="0" err="1"/>
              <a:t>commit</a:t>
            </a:r>
            <a:r>
              <a:rPr lang="nl-NL" sz="2600" dirty="0"/>
              <a:t> genocide/common plan </a:t>
            </a:r>
            <a:r>
              <a:rPr lang="nl-NL" sz="2600" dirty="0" err="1"/>
              <a:t>to</a:t>
            </a:r>
            <a:r>
              <a:rPr lang="nl-NL" sz="2600" dirty="0"/>
              <a:t> </a:t>
            </a:r>
            <a:r>
              <a:rPr lang="nl-NL" sz="2600" dirty="0" err="1"/>
              <a:t>wage</a:t>
            </a:r>
            <a:r>
              <a:rPr lang="nl-NL" sz="2600" dirty="0"/>
              <a:t> </a:t>
            </a:r>
            <a:r>
              <a:rPr lang="nl-NL" sz="2600" dirty="0" err="1"/>
              <a:t>aggressive</a:t>
            </a:r>
            <a:r>
              <a:rPr lang="nl-NL" sz="2600" dirty="0"/>
              <a:t> war.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14543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3126" y="888274"/>
            <a:ext cx="10480674" cy="949375"/>
          </a:xfrm>
        </p:spPr>
        <p:txBody>
          <a:bodyPr>
            <a:noAutofit/>
          </a:bodyPr>
          <a:lstStyle/>
          <a:p>
            <a:pPr algn="ctr"/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The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Hamdan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Defense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</a:rPr>
              <a:t> approach re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conspiracy</a:t>
            </a:r>
            <a:endParaRPr lang="nl-NL" sz="36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4" name="Rechte verbindingslijn 3"/>
          <p:cNvCxnSpPr/>
          <p:nvPr/>
        </p:nvCxnSpPr>
        <p:spPr>
          <a:xfrm rot="16200000" flipH="1">
            <a:off x="-2744787" y="3429000"/>
            <a:ext cx="6858000" cy="0"/>
          </a:xfrm>
          <a:prstGeom prst="line">
            <a:avLst/>
          </a:prstGeom>
          <a:ln w="254000">
            <a:solidFill>
              <a:srgbClr val="80808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rot="5400000">
            <a:off x="-3105150" y="3429000"/>
            <a:ext cx="6858000" cy="0"/>
          </a:xfrm>
          <a:prstGeom prst="line">
            <a:avLst/>
          </a:prstGeom>
          <a:ln w="254000">
            <a:solidFill>
              <a:srgbClr val="E00070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40898204-FC18-4975-B823-6C3D621DA7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651" y="215106"/>
            <a:ext cx="2933810" cy="59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inhoud 3"/>
          <p:cNvSpPr txBox="1">
            <a:spLocks/>
          </p:cNvSpPr>
          <p:nvPr/>
        </p:nvSpPr>
        <p:spPr>
          <a:xfrm>
            <a:off x="873126" y="1402079"/>
            <a:ext cx="10186760" cy="38317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nl-NL" sz="2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D0E0B57D-CB18-4F01-B400-FC6B02B17453}"/>
              </a:ext>
            </a:extLst>
          </p:cNvPr>
          <p:cNvSpPr/>
          <p:nvPr/>
        </p:nvSpPr>
        <p:spPr>
          <a:xfrm>
            <a:off x="1484857" y="1696057"/>
            <a:ext cx="925721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The </a:t>
            </a:r>
            <a:r>
              <a:rPr lang="nl-NL" sz="2600" dirty="0" err="1"/>
              <a:t>majority</a:t>
            </a:r>
            <a:r>
              <a:rPr lang="nl-NL" sz="2600" dirty="0"/>
              <a:t> of </a:t>
            </a:r>
            <a:r>
              <a:rPr lang="nl-NL" sz="2600" dirty="0" err="1"/>
              <a:t>the</a:t>
            </a:r>
            <a:r>
              <a:rPr lang="nl-NL" sz="2600" dirty="0"/>
              <a:t> US SC </a:t>
            </a:r>
            <a:r>
              <a:rPr lang="nl-NL" sz="2600" dirty="0" err="1"/>
              <a:t>followed</a:t>
            </a:r>
            <a:r>
              <a:rPr lang="nl-NL" sz="2600" dirty="0"/>
              <a:t> </a:t>
            </a:r>
            <a:r>
              <a:rPr lang="nl-NL" sz="2600" dirty="0" err="1"/>
              <a:t>the</a:t>
            </a:r>
            <a:r>
              <a:rPr lang="nl-NL" sz="2600" dirty="0"/>
              <a:t> </a:t>
            </a:r>
            <a:r>
              <a:rPr lang="nl-NL" sz="2600" dirty="0" err="1"/>
              <a:t>defense</a:t>
            </a:r>
            <a:r>
              <a:rPr lang="nl-NL" sz="2600" dirty="0"/>
              <a:t> approach </a:t>
            </a:r>
            <a:r>
              <a:rPr lang="nl-NL" sz="2600" dirty="0" err="1"/>
              <a:t>relying</a:t>
            </a:r>
            <a:r>
              <a:rPr lang="nl-NL" sz="2600" dirty="0"/>
              <a:t> on ICTY case </a:t>
            </a:r>
            <a:r>
              <a:rPr lang="nl-NL" sz="2600" dirty="0" err="1"/>
              <a:t>law</a:t>
            </a:r>
            <a:r>
              <a:rPr lang="nl-NL" sz="2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Legal Opinion on Joint </a:t>
            </a:r>
            <a:r>
              <a:rPr lang="nl-NL" sz="2600" dirty="0" err="1"/>
              <a:t>Criminal</a:t>
            </a:r>
            <a:r>
              <a:rPr lang="nl-NL" sz="2600" dirty="0"/>
              <a:t> Enterprise (JCE) </a:t>
            </a:r>
            <a:r>
              <a:rPr lang="nl-NL" sz="2600" dirty="0" err="1"/>
              <a:t>and</a:t>
            </a:r>
            <a:r>
              <a:rPr lang="nl-NL" sz="2600" dirty="0"/>
              <a:t> </a:t>
            </a:r>
            <a:r>
              <a:rPr lang="nl-NL" sz="2600" dirty="0" err="1"/>
              <a:t>Conspiracy</a:t>
            </a:r>
            <a:r>
              <a:rPr lang="nl-NL" sz="2600" dirty="0"/>
              <a:t> </a:t>
            </a:r>
            <a:r>
              <a:rPr lang="nl-NL" sz="2600" dirty="0" err="1"/>
              <a:t>February</a:t>
            </a:r>
            <a:r>
              <a:rPr lang="nl-NL" sz="2600" dirty="0"/>
              <a:t> 23, 2006: </a:t>
            </a:r>
            <a:r>
              <a:rPr lang="nl-NL" sz="2600" dirty="0" err="1"/>
              <a:t>conspiracy</a:t>
            </a:r>
            <a:r>
              <a:rPr lang="nl-NL" sz="2600" dirty="0"/>
              <a:t> </a:t>
            </a:r>
            <a:r>
              <a:rPr lang="nl-NL" sz="2600" dirty="0" err="1"/>
              <a:t>not</a:t>
            </a:r>
            <a:r>
              <a:rPr lang="nl-NL" sz="2600" dirty="0"/>
              <a:t> a </a:t>
            </a:r>
            <a:r>
              <a:rPr lang="nl-NL" sz="2600" dirty="0" err="1"/>
              <a:t>triable</a:t>
            </a:r>
            <a:r>
              <a:rPr lang="nl-NL" sz="2600" dirty="0"/>
              <a:t> </a:t>
            </a:r>
            <a:r>
              <a:rPr lang="nl-NL" sz="2600" dirty="0" err="1"/>
              <a:t>offense</a:t>
            </a:r>
            <a:r>
              <a:rPr lang="nl-NL" sz="2600" dirty="0"/>
              <a:t> </a:t>
            </a:r>
            <a:r>
              <a:rPr lang="nl-NL" sz="2600" dirty="0" err="1"/>
              <a:t>before</a:t>
            </a:r>
            <a:r>
              <a:rPr lang="nl-NL" sz="2600" dirty="0"/>
              <a:t> MC.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Legal Opinion  (‘Opinion Brief’) </a:t>
            </a:r>
            <a:r>
              <a:rPr lang="nl-NL" sz="2600" dirty="0" err="1"/>
              <a:t>analyzed</a:t>
            </a:r>
            <a:r>
              <a:rPr lang="nl-NL" sz="2600" dirty="0"/>
              <a:t> ICTY case </a:t>
            </a:r>
            <a:r>
              <a:rPr lang="nl-NL" sz="2600" dirty="0" err="1"/>
              <a:t>law</a:t>
            </a:r>
            <a:r>
              <a:rPr lang="nl-NL" sz="2600" dirty="0"/>
              <a:t> re </a:t>
            </a:r>
            <a:r>
              <a:rPr lang="nl-NL" sz="2600" dirty="0" err="1"/>
              <a:t>conspiracy</a:t>
            </a:r>
            <a:r>
              <a:rPr lang="nl-NL" sz="2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Particular</a:t>
            </a:r>
            <a:r>
              <a:rPr lang="nl-NL" sz="2600" dirty="0"/>
              <a:t>: </a:t>
            </a:r>
            <a:r>
              <a:rPr lang="nl-NL" sz="2600" dirty="0" err="1"/>
              <a:t>Dragoljub</a:t>
            </a:r>
            <a:r>
              <a:rPr lang="nl-NL" sz="2600" dirty="0"/>
              <a:t> </a:t>
            </a:r>
            <a:r>
              <a:rPr lang="nl-NL" sz="2600" dirty="0" err="1"/>
              <a:t>Ojdanić</a:t>
            </a:r>
            <a:r>
              <a:rPr lang="nl-NL" sz="2600" dirty="0"/>
              <a:t> Motion </a:t>
            </a:r>
            <a:r>
              <a:rPr lang="nl-NL" sz="2600" dirty="0" err="1"/>
              <a:t>Challenging</a:t>
            </a:r>
            <a:r>
              <a:rPr lang="nl-NL" sz="2600" dirty="0"/>
              <a:t> </a:t>
            </a:r>
            <a:r>
              <a:rPr lang="nl-NL" sz="2600" dirty="0" err="1"/>
              <a:t>Jurisdiction</a:t>
            </a:r>
            <a:r>
              <a:rPr lang="nl-NL" sz="2600" dirty="0"/>
              <a:t> – Joint </a:t>
            </a:r>
            <a:r>
              <a:rPr lang="nl-NL" sz="2600" dirty="0" err="1"/>
              <a:t>Criminal</a:t>
            </a:r>
            <a:r>
              <a:rPr lang="nl-NL" sz="2600" dirty="0"/>
              <a:t> Enterprise, AC 21 May 2003, </a:t>
            </a:r>
            <a:r>
              <a:rPr lang="nl-NL" sz="2600" dirty="0" err="1"/>
              <a:t>paras</a:t>
            </a:r>
            <a:r>
              <a:rPr lang="nl-NL" sz="2600" dirty="0"/>
              <a:t> 23 </a:t>
            </a:r>
            <a:r>
              <a:rPr lang="nl-NL" sz="2600" dirty="0" err="1"/>
              <a:t>and</a:t>
            </a:r>
            <a:r>
              <a:rPr lang="nl-NL" sz="2600" dirty="0"/>
              <a:t> 26.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 err="1"/>
              <a:t>Ojdanić</a:t>
            </a:r>
            <a:r>
              <a:rPr lang="nl-NL" sz="2600" dirty="0"/>
              <a:t>: JCE </a:t>
            </a:r>
            <a:r>
              <a:rPr lang="nl-NL" sz="2600" dirty="0" err="1"/>
              <a:t>and</a:t>
            </a:r>
            <a:r>
              <a:rPr lang="nl-NL" sz="2600" dirty="0"/>
              <a:t> ‘</a:t>
            </a:r>
            <a:r>
              <a:rPr lang="nl-NL" sz="2600" dirty="0" err="1"/>
              <a:t>conspiracy</a:t>
            </a:r>
            <a:r>
              <a:rPr lang="nl-NL" sz="2600" dirty="0"/>
              <a:t>’ are </a:t>
            </a:r>
            <a:r>
              <a:rPr lang="nl-NL" sz="2600" dirty="0" err="1"/>
              <a:t>two</a:t>
            </a:r>
            <a:r>
              <a:rPr lang="nl-NL" sz="2600" dirty="0"/>
              <a:t> </a:t>
            </a:r>
            <a:r>
              <a:rPr lang="nl-NL" sz="2600" dirty="0" err="1"/>
              <a:t>distinct</a:t>
            </a:r>
            <a:r>
              <a:rPr lang="nl-NL" sz="2600" dirty="0"/>
              <a:t> </a:t>
            </a:r>
            <a:r>
              <a:rPr lang="nl-NL" sz="2600" dirty="0" err="1"/>
              <a:t>forms</a:t>
            </a:r>
            <a:r>
              <a:rPr lang="nl-NL" sz="2600" dirty="0"/>
              <a:t> of </a:t>
            </a:r>
            <a:r>
              <a:rPr lang="nl-NL" sz="2600" dirty="0" err="1"/>
              <a:t>liability</a:t>
            </a:r>
            <a:r>
              <a:rPr lang="nl-NL" sz="2600" dirty="0"/>
              <a:t>; </a:t>
            </a:r>
            <a:r>
              <a:rPr lang="nl-NL" sz="2600" dirty="0" err="1"/>
              <a:t>mere</a:t>
            </a:r>
            <a:r>
              <a:rPr lang="nl-NL" sz="2600" dirty="0"/>
              <a:t> </a:t>
            </a:r>
            <a:r>
              <a:rPr lang="nl-NL" sz="2600" dirty="0" err="1"/>
              <a:t>membership</a:t>
            </a:r>
            <a:r>
              <a:rPr lang="nl-NL" sz="2600" dirty="0"/>
              <a:t> in a JCE </a:t>
            </a:r>
            <a:r>
              <a:rPr lang="nl-NL" sz="2600" dirty="0" err="1"/>
              <a:t>would</a:t>
            </a:r>
            <a:r>
              <a:rPr lang="nl-NL" sz="2600" dirty="0"/>
              <a:t> </a:t>
            </a:r>
            <a:r>
              <a:rPr lang="nl-NL" sz="2600" dirty="0" err="1"/>
              <a:t>not</a:t>
            </a:r>
            <a:r>
              <a:rPr lang="nl-NL" sz="2600" dirty="0"/>
              <a:t> </a:t>
            </a:r>
            <a:r>
              <a:rPr lang="nl-NL" sz="2600" dirty="0" err="1"/>
              <a:t>culminate</a:t>
            </a:r>
            <a:r>
              <a:rPr lang="nl-NL" sz="2600" dirty="0"/>
              <a:t> </a:t>
            </a:r>
            <a:r>
              <a:rPr lang="nl-NL" sz="2600" dirty="0" err="1"/>
              <a:t>into</a:t>
            </a:r>
            <a:r>
              <a:rPr lang="nl-NL" sz="2600" dirty="0"/>
              <a:t> </a:t>
            </a:r>
            <a:r>
              <a:rPr lang="nl-NL" sz="2600" dirty="0" err="1"/>
              <a:t>liability</a:t>
            </a:r>
            <a:r>
              <a:rPr lang="nl-NL" sz="2600" dirty="0"/>
              <a:t> for crimes </a:t>
            </a:r>
            <a:r>
              <a:rPr lang="nl-NL" sz="2600" dirty="0" err="1"/>
              <a:t>commited</a:t>
            </a:r>
            <a:r>
              <a:rPr lang="nl-NL" sz="2600" dirty="0"/>
              <a:t> </a:t>
            </a:r>
            <a:r>
              <a:rPr lang="nl-NL" sz="2600" dirty="0" err="1"/>
              <a:t>by</a:t>
            </a:r>
            <a:r>
              <a:rPr lang="nl-NL" sz="2600" dirty="0"/>
              <a:t> </a:t>
            </a:r>
            <a:r>
              <a:rPr lang="nl-NL" sz="2600" dirty="0" err="1"/>
              <a:t>that</a:t>
            </a:r>
            <a:r>
              <a:rPr lang="nl-NL" sz="2600" dirty="0"/>
              <a:t> JCE.</a:t>
            </a:r>
          </a:p>
        </p:txBody>
      </p:sp>
    </p:spTree>
    <p:extLst>
      <p:ext uri="{BB962C8B-B14F-4D97-AF65-F5344CB8AC3E}">
        <p14:creationId xmlns:p14="http://schemas.microsoft.com/office/powerpoint/2010/main" val="117418375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781</Words>
  <Application>Microsoft Office PowerPoint</Application>
  <PresentationFormat>Breedbeeld</PresentationFormat>
  <Paragraphs>93</Paragraphs>
  <Slides>13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Kantoorthema</vt:lpstr>
      <vt:lpstr>PowerPoint-presentatie</vt:lpstr>
      <vt:lpstr>Content</vt:lpstr>
      <vt:lpstr>US SC judgment 29 June 2006: three major issues</vt:lpstr>
      <vt:lpstr>History of the case</vt:lpstr>
      <vt:lpstr>Charges</vt:lpstr>
      <vt:lpstr>Legal challenges</vt:lpstr>
      <vt:lpstr>Conspiracy as triable offense to try violations LOAC</vt:lpstr>
      <vt:lpstr>Conspiracy: no triable offense violations LOAC: Second argument</vt:lpstr>
      <vt:lpstr>The Hamdan Defense approach re conspiracy</vt:lpstr>
      <vt:lpstr>Arguments ‘Opinion Brief’ Defense Hamdan</vt:lpstr>
      <vt:lpstr>Arguments ‘Opinion Brief’ Defense Hamdan</vt:lpstr>
      <vt:lpstr>US government’s argument opposing the Defense</vt:lpstr>
      <vt:lpstr>Projection from the Hamdan (defense) case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2018-12-05T09:30:56Z</dcterms:created>
  <dcterms:modified xsi:type="dcterms:W3CDTF">2019-02-15T13:03:23Z</dcterms:modified>
</cp:coreProperties>
</file>